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4"/>
  </p:notesMasterIdLst>
  <p:sldIdLst>
    <p:sldId id="4363" r:id="rId3"/>
    <p:sldId id="4349" r:id="rId4"/>
    <p:sldId id="4553" r:id="rId5"/>
    <p:sldId id="2147471259" r:id="rId6"/>
    <p:sldId id="2147471253" r:id="rId7"/>
    <p:sldId id="4558" r:id="rId8"/>
    <p:sldId id="2147471233" r:id="rId9"/>
    <p:sldId id="2147471235" r:id="rId10"/>
    <p:sldId id="2147471234" r:id="rId11"/>
    <p:sldId id="2147471237" r:id="rId12"/>
    <p:sldId id="2147471236" r:id="rId13"/>
    <p:sldId id="4560" r:id="rId14"/>
    <p:sldId id="2147471243" r:id="rId15"/>
    <p:sldId id="4563" r:id="rId16"/>
    <p:sldId id="2147471244" r:id="rId17"/>
    <p:sldId id="4346" r:id="rId18"/>
    <p:sldId id="285" r:id="rId19"/>
    <p:sldId id="4559" r:id="rId20"/>
    <p:sldId id="2147471245" r:id="rId21"/>
    <p:sldId id="4564" r:id="rId22"/>
    <p:sldId id="4874" r:id="rId23"/>
    <p:sldId id="6403" r:id="rId24"/>
    <p:sldId id="4565" r:id="rId25"/>
    <p:sldId id="4561" r:id="rId26"/>
    <p:sldId id="2147471250" r:id="rId27"/>
    <p:sldId id="2147471249" r:id="rId28"/>
    <p:sldId id="4566" r:id="rId29"/>
    <p:sldId id="4567" r:id="rId30"/>
    <p:sldId id="2147471254" r:id="rId31"/>
    <p:sldId id="2147471255" r:id="rId32"/>
    <p:sldId id="2147471256" r:id="rId33"/>
    <p:sldId id="2147471238" r:id="rId34"/>
    <p:sldId id="6376" r:id="rId35"/>
    <p:sldId id="6387" r:id="rId36"/>
    <p:sldId id="2147471246" r:id="rId37"/>
    <p:sldId id="2147471257" r:id="rId38"/>
    <p:sldId id="2147471258" r:id="rId39"/>
    <p:sldId id="4550" r:id="rId40"/>
    <p:sldId id="264" r:id="rId41"/>
    <p:sldId id="4334" r:id="rId42"/>
    <p:sldId id="265" r:id="rId43"/>
  </p:sldIdLst>
  <p:sldSz cx="18288000" cy="10287000"/>
  <p:notesSz cx="6858000" cy="9144000"/>
  <p:embeddedFontLst>
    <p:embeddedFont>
      <p:font typeface="IBM Plex Sans" panose="020B0503050203000203" pitchFamily="34" charset="0"/>
      <p:regular r:id="rId45"/>
      <p:bold r:id="rId46"/>
      <p:italic r:id="rId47"/>
      <p:boldItalic r:id="rId48"/>
    </p:embeddedFont>
    <p:embeddedFont>
      <p:font typeface="Montaser Arabic Ultra-Bold" panose="020B0604020202020204" charset="-78"/>
      <p:regular r:id="rId49"/>
      <p:bold r:id="rId50"/>
    </p:embeddedFont>
    <p:embeddedFont>
      <p:font typeface="Montserrat Light" panose="00000400000000000000" pitchFamily="2" charset="0"/>
      <p:regular r:id="rId51"/>
      <p: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Wingdings 2" panose="05020102010507070707" pitchFamily="18" charset="2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0CE"/>
    <a:srgbClr val="6FB1CD"/>
    <a:srgbClr val="262D69"/>
    <a:srgbClr val="3E6AA2"/>
    <a:srgbClr val="3F6AA2"/>
    <a:srgbClr val="6FB5CF"/>
    <a:srgbClr val="70C0D5"/>
    <a:srgbClr val="FFFFFF"/>
    <a:srgbClr val="3A3A3A"/>
    <a:srgbClr val="6F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45" autoAdjust="0"/>
    <p:restoredTop sz="94742" autoAdjust="0"/>
  </p:normalViewPr>
  <p:slideViewPr>
    <p:cSldViewPr>
      <p:cViewPr varScale="1">
        <p:scale>
          <a:sx n="55" d="100"/>
          <a:sy n="55" d="100"/>
        </p:scale>
        <p:origin x="72" y="5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77950775387403"/>
          <c:y val="4.81779320438432E-2"/>
          <c:w val="0.42619826603216499"/>
          <c:h val="0.933871520042462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Ø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r"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Tabelle1!$A$2:$A$8</c:f>
              <c:strCache>
                <c:ptCount val="7"/>
                <c:pt idx="0">
                  <c:v>Einkaufen / Einkaufsbummel / Shopping</c:v>
                </c:pt>
                <c:pt idx="1">
                  <c:v>Gastronomie (z. B. Restaurant, Café, Bar)</c:v>
                </c:pt>
                <c:pt idx="2">
                  <c:v>‚Verweilen‘ / Sightseeing*</c:v>
                </c:pt>
                <c:pt idx="3">
                  <c:v>Dienstleistungsangebot (z.B. Friseur, Reinigung, Bank)</c:v>
                </c:pt>
                <c:pt idx="4">
                  <c:v>Behördengang / Arzt / Arbeit / Aus-/Weiterbildung</c:v>
                </c:pt>
                <c:pt idx="5">
                  <c:v>Wohnen</c:v>
                </c:pt>
                <c:pt idx="6">
                  <c:v>Freizeit- und Kulturangebot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61</c:v>
                </c:pt>
                <c:pt idx="1">
                  <c:v>40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16</c:v>
                </c:pt>
                <c:pt idx="6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7-460E-8828-10980C11B7A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Ø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r"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Einkaufen / Einkaufsbummel / Shopping</c:v>
                </c:pt>
                <c:pt idx="1">
                  <c:v>Gastronomie (z. B. Restaurant, Café, Bar)</c:v>
                </c:pt>
                <c:pt idx="2">
                  <c:v>‚Verweilen‘ / Sightseeing*</c:v>
                </c:pt>
                <c:pt idx="3">
                  <c:v>Dienstleistungsangebot (z.B. Friseur, Reinigung, Bank)</c:v>
                </c:pt>
                <c:pt idx="4">
                  <c:v>Behördengang / Arzt / Arbeit / Aus-/Weiterbildung</c:v>
                </c:pt>
                <c:pt idx="5">
                  <c:v>Wohnen</c:v>
                </c:pt>
                <c:pt idx="6">
                  <c:v>Freizeit- und Kulturangebot</c:v>
                </c:pt>
              </c:strCache>
            </c:str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60</c:v>
                </c:pt>
                <c:pt idx="1">
                  <c:v>35</c:v>
                </c:pt>
                <c:pt idx="2">
                  <c:v>20</c:v>
                </c:pt>
                <c:pt idx="3">
                  <c:v>16</c:v>
                </c:pt>
                <c:pt idx="4">
                  <c:v>16</c:v>
                </c:pt>
                <c:pt idx="5">
                  <c:v>16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57-460E-8828-10980C11B7A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Ø 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r"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Einkaufen / Einkaufsbummel / Shopping</c:v>
                </c:pt>
                <c:pt idx="1">
                  <c:v>Gastronomie (z. B. Restaurant, Café, Bar)</c:v>
                </c:pt>
                <c:pt idx="2">
                  <c:v>‚Verweilen‘ / Sightseeing*</c:v>
                </c:pt>
                <c:pt idx="3">
                  <c:v>Dienstleistungsangebot (z.B. Friseur, Reinigung, Bank)</c:v>
                </c:pt>
                <c:pt idx="4">
                  <c:v>Behördengang / Arzt / Arbeit / Aus-/Weiterbildung</c:v>
                </c:pt>
                <c:pt idx="5">
                  <c:v>Wohnen</c:v>
                </c:pt>
                <c:pt idx="6">
                  <c:v>Freizeit- und Kulturangebot</c:v>
                </c:pt>
              </c:strCache>
            </c:str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61</c:v>
                </c:pt>
                <c:pt idx="1">
                  <c:v>26</c:v>
                </c:pt>
                <c:pt idx="3">
                  <c:v>14</c:v>
                </c:pt>
                <c:pt idx="4">
                  <c:v>17</c:v>
                </c:pt>
                <c:pt idx="5">
                  <c:v>16</c:v>
                </c:pt>
                <c:pt idx="6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57-460E-8828-10980C11B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57774552"/>
        <c:axId val="357759352"/>
      </c:barChart>
      <c:catAx>
        <c:axId val="357774552"/>
        <c:scaling>
          <c:orientation val="maxMin"/>
        </c:scaling>
        <c:delete val="0"/>
        <c:axPos val="l"/>
        <c:numFmt formatCode="0.0%" sourceLinked="0"/>
        <c:majorTickMark val="out"/>
        <c:minorTickMark val="none"/>
        <c:tickLblPos val="nextTo"/>
        <c:spPr>
          <a:noFill/>
          <a:ln w="3175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pPr>
            <a:endParaRPr lang="de-DE"/>
          </a:p>
        </c:txPr>
        <c:crossAx val="357759352"/>
        <c:crosses val="autoZero"/>
        <c:auto val="1"/>
        <c:lblAlgn val="ctr"/>
        <c:lblOffset val="100"/>
        <c:noMultiLvlLbl val="0"/>
      </c:catAx>
      <c:valAx>
        <c:axId val="357759352"/>
        <c:scaling>
          <c:orientation val="minMax"/>
          <c:max val="100"/>
          <c:min val="0"/>
        </c:scaling>
        <c:delete val="1"/>
        <c:axPos val="t"/>
        <c:numFmt formatCode="0%" sourceLinked="0"/>
        <c:majorTickMark val="out"/>
        <c:minorTickMark val="none"/>
        <c:tickLblPos val="nextTo"/>
        <c:crossAx val="35777455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91939252447578"/>
          <c:y val="0.65935499992219593"/>
          <c:w val="0.13528343093080381"/>
          <c:h val="0.28505348008435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 b="0">
          <a:latin typeface="+mn-lt"/>
          <a:cs typeface="Arial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258810409135203"/>
          <c:y val="1.3874455916257869E-2"/>
          <c:w val="0.5272728265285701"/>
          <c:h val="0.8606858013512160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unbedingt</c:v>
                </c:pt>
              </c:strCache>
            </c:strRef>
          </c:tx>
          <c:spPr>
            <a:solidFill>
              <a:srgbClr val="00796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solidFill>
                      <a:schemeClr val="bg1"/>
                    </a:solidFill>
                    <a:latin typeface="+mj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Tabelle1!$B$2:$B$11</c:f>
              <c:numCache>
                <c:formatCode>0</c:formatCode>
                <c:ptCount val="10"/>
                <c:pt idx="0">
                  <c:v>51.3</c:v>
                </c:pt>
                <c:pt idx="1">
                  <c:v>51</c:v>
                </c:pt>
                <c:pt idx="2">
                  <c:v>42</c:v>
                </c:pt>
                <c:pt idx="3">
                  <c:v>38.799999999999997</c:v>
                </c:pt>
                <c:pt idx="4">
                  <c:v>36.9</c:v>
                </c:pt>
                <c:pt idx="5">
                  <c:v>30.6</c:v>
                </c:pt>
                <c:pt idx="6">
                  <c:v>27.2</c:v>
                </c:pt>
                <c:pt idx="7">
                  <c:v>26.7</c:v>
                </c:pt>
                <c:pt idx="8">
                  <c:v>25.3</c:v>
                </c:pt>
                <c:pt idx="9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2-48F4-8746-15D8A218260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sinnvoll, aber nicht dringend</c:v>
                </c:pt>
              </c:strCache>
            </c:strRef>
          </c:tx>
          <c:spPr>
            <a:solidFill>
              <a:srgbClr val="4DB6A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solidFill>
                      <a:schemeClr val="bg1"/>
                    </a:solidFill>
                    <a:latin typeface="+mn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Tabelle1!$C$2:$C$11</c:f>
              <c:numCache>
                <c:formatCode>0</c:formatCode>
                <c:ptCount val="10"/>
                <c:pt idx="0">
                  <c:v>33.4</c:v>
                </c:pt>
                <c:pt idx="1">
                  <c:v>33.1</c:v>
                </c:pt>
                <c:pt idx="2">
                  <c:v>43.1</c:v>
                </c:pt>
                <c:pt idx="3">
                  <c:v>42.9</c:v>
                </c:pt>
                <c:pt idx="4">
                  <c:v>39.5</c:v>
                </c:pt>
                <c:pt idx="5">
                  <c:v>38.799999999999997</c:v>
                </c:pt>
                <c:pt idx="6">
                  <c:v>42.6</c:v>
                </c:pt>
                <c:pt idx="7">
                  <c:v>41.4</c:v>
                </c:pt>
                <c:pt idx="8">
                  <c:v>37.299999999999997</c:v>
                </c:pt>
                <c:pt idx="9">
                  <c:v>36.700000000000003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2-48F4-8746-15D8A218260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unnötig/überflüssig</c:v>
                </c:pt>
              </c:strCache>
            </c:strRef>
          </c:tx>
          <c:spPr>
            <a:solidFill>
              <a:srgbClr val="FE665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solidFill>
                      <a:schemeClr val="bg1"/>
                    </a:solidFill>
                    <a:latin typeface="+mn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Tabelle1!$D$2:$D$11</c:f>
              <c:numCache>
                <c:formatCode>0</c:formatCode>
                <c:ptCount val="10"/>
                <c:pt idx="0">
                  <c:v>10.199999999999999</c:v>
                </c:pt>
                <c:pt idx="1">
                  <c:v>11.7</c:v>
                </c:pt>
                <c:pt idx="2">
                  <c:v>12.9</c:v>
                </c:pt>
                <c:pt idx="3">
                  <c:v>15.9</c:v>
                </c:pt>
                <c:pt idx="4">
                  <c:v>12</c:v>
                </c:pt>
                <c:pt idx="5">
                  <c:v>25.1</c:v>
                </c:pt>
                <c:pt idx="6">
                  <c:v>23.1</c:v>
                </c:pt>
                <c:pt idx="7">
                  <c:v>23.6</c:v>
                </c:pt>
                <c:pt idx="8">
                  <c:v>30.9</c:v>
                </c:pt>
                <c:pt idx="9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2-48F4-8746-15D8A2182603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keine Angabe/weiß nicht</c:v>
                </c:pt>
              </c:strCache>
            </c:strRef>
          </c:tx>
          <c:spPr>
            <a:solidFill>
              <a:srgbClr val="575F6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chemeClr val="bg1"/>
                    </a:solidFill>
                    <a:latin typeface="+mn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Tabelle1!$E$2:$E$11</c:f>
              <c:numCache>
                <c:formatCode>0</c:formatCode>
                <c:ptCount val="10"/>
                <c:pt idx="0">
                  <c:v>5.0999999999999996</c:v>
                </c:pt>
                <c:pt idx="1">
                  <c:v>4.2</c:v>
                </c:pt>
                <c:pt idx="2">
                  <c:v>2</c:v>
                </c:pt>
                <c:pt idx="3">
                  <c:v>2.4</c:v>
                </c:pt>
                <c:pt idx="4">
                  <c:v>11.6</c:v>
                </c:pt>
                <c:pt idx="5">
                  <c:v>5.5</c:v>
                </c:pt>
                <c:pt idx="6">
                  <c:v>7</c:v>
                </c:pt>
                <c:pt idx="7">
                  <c:v>8.3000000000000007</c:v>
                </c:pt>
                <c:pt idx="8">
                  <c:v>6.4</c:v>
                </c:pt>
                <c:pt idx="9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D2-48F4-8746-15D8A2182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353452120"/>
        <c:axId val="353455720"/>
        <c:extLst/>
      </c:barChart>
      <c:catAx>
        <c:axId val="353452120"/>
        <c:scaling>
          <c:orientation val="maxMin"/>
        </c:scaling>
        <c:delete val="0"/>
        <c:axPos val="l"/>
        <c:numFmt formatCode="0.0%" sourceLinked="0"/>
        <c:majorTickMark val="out"/>
        <c:minorTickMark val="none"/>
        <c:tickLblPos val="nextTo"/>
        <c:spPr>
          <a:ln w="3175">
            <a:solidFill>
              <a:srgbClr val="D9D9D9"/>
            </a:solidFill>
            <a:prstDash val="solid"/>
          </a:ln>
        </c:spPr>
        <c:txPr>
          <a:bodyPr/>
          <a:lstStyle/>
          <a:p>
            <a:pPr algn="r">
              <a:defRPr sz="2000" b="0">
                <a:latin typeface="+mn-lt"/>
              </a:defRPr>
            </a:pPr>
            <a:endParaRPr lang="de-DE"/>
          </a:p>
        </c:txPr>
        <c:crossAx val="353455720"/>
        <c:crosses val="autoZero"/>
        <c:auto val="1"/>
        <c:lblAlgn val="ctr"/>
        <c:lblOffset val="100"/>
        <c:noMultiLvlLbl val="0"/>
      </c:catAx>
      <c:valAx>
        <c:axId val="353455720"/>
        <c:scaling>
          <c:orientation val="minMax"/>
          <c:max val="1"/>
          <c:min val="0"/>
        </c:scaling>
        <c:delete val="1"/>
        <c:axPos val="t"/>
        <c:numFmt formatCode="0%" sourceLinked="0"/>
        <c:majorTickMark val="out"/>
        <c:minorTickMark val="none"/>
        <c:tickLblPos val="nextTo"/>
        <c:crossAx val="353452120"/>
        <c:crosses val="autoZero"/>
        <c:crossBetween val="between"/>
        <c:majorUnit val="25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3.2087311091842957E-2"/>
          <c:y val="0.89286117986049074"/>
          <c:w val="0.95346388947375127"/>
          <c:h val="6.6821819685732836E-2"/>
        </c:manualLayout>
      </c:layout>
      <c:overlay val="0"/>
      <c:txPr>
        <a:bodyPr/>
        <a:lstStyle/>
        <a:p>
          <a:pPr>
            <a:defRPr sz="1400" b="0">
              <a:latin typeface="+mn-lt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600" b="1">
          <a:latin typeface="Arial" pitchFamily="34" charset="0"/>
          <a:cs typeface="Arial" pitchFamily="34" charset="0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258810409135203"/>
          <c:y val="1.3874455916257869E-2"/>
          <c:w val="0.5272728265285701"/>
          <c:h val="0.8606858013512160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unbedingt</c:v>
                </c:pt>
              </c:strCache>
            </c:strRef>
          </c:tx>
          <c:spPr>
            <a:solidFill>
              <a:srgbClr val="00796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chemeClr val="bg1"/>
                    </a:solidFill>
                    <a:latin typeface="+mj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Tabelle1!$B$2:$B$11</c:f>
              <c:numCache>
                <c:formatCode>0</c:formatCode>
                <c:ptCount val="10"/>
                <c:pt idx="0">
                  <c:v>51.3</c:v>
                </c:pt>
                <c:pt idx="1">
                  <c:v>51</c:v>
                </c:pt>
                <c:pt idx="2">
                  <c:v>42</c:v>
                </c:pt>
                <c:pt idx="3">
                  <c:v>38.799999999999997</c:v>
                </c:pt>
                <c:pt idx="4">
                  <c:v>36.9</c:v>
                </c:pt>
                <c:pt idx="5">
                  <c:v>30.6</c:v>
                </c:pt>
                <c:pt idx="6">
                  <c:v>27.2</c:v>
                </c:pt>
                <c:pt idx="7">
                  <c:v>26.7</c:v>
                </c:pt>
                <c:pt idx="8">
                  <c:v>25.3</c:v>
                </c:pt>
                <c:pt idx="9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2-48F4-8746-15D8A218260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sinnvoll, aber nicht dringend</c:v>
                </c:pt>
              </c:strCache>
            </c:strRef>
          </c:tx>
          <c:spPr>
            <a:solidFill>
              <a:srgbClr val="4DB6A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chemeClr val="bg1"/>
                    </a:solidFill>
                    <a:latin typeface="+mn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Tabelle1!$C$2:$C$11</c:f>
              <c:numCache>
                <c:formatCode>0</c:formatCode>
                <c:ptCount val="10"/>
                <c:pt idx="0">
                  <c:v>33.4</c:v>
                </c:pt>
                <c:pt idx="1">
                  <c:v>33.1</c:v>
                </c:pt>
                <c:pt idx="2">
                  <c:v>43.1</c:v>
                </c:pt>
                <c:pt idx="3">
                  <c:v>42.9</c:v>
                </c:pt>
                <c:pt idx="4">
                  <c:v>39.5</c:v>
                </c:pt>
                <c:pt idx="5">
                  <c:v>38.799999999999997</c:v>
                </c:pt>
                <c:pt idx="6">
                  <c:v>42.6</c:v>
                </c:pt>
                <c:pt idx="7">
                  <c:v>41.4</c:v>
                </c:pt>
                <c:pt idx="8">
                  <c:v>37.299999999999997</c:v>
                </c:pt>
                <c:pt idx="9">
                  <c:v>36.700000000000003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2-48F4-8746-15D8A218260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unnötig/überflüssig</c:v>
                </c:pt>
              </c:strCache>
            </c:strRef>
          </c:tx>
          <c:spPr>
            <a:solidFill>
              <a:srgbClr val="FE665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chemeClr val="bg1"/>
                    </a:solidFill>
                    <a:latin typeface="+mn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Tabelle1!$D$2:$D$11</c:f>
              <c:numCache>
                <c:formatCode>0</c:formatCode>
                <c:ptCount val="10"/>
                <c:pt idx="0">
                  <c:v>10.199999999999999</c:v>
                </c:pt>
                <c:pt idx="1">
                  <c:v>11.7</c:v>
                </c:pt>
                <c:pt idx="2">
                  <c:v>12.9</c:v>
                </c:pt>
                <c:pt idx="3">
                  <c:v>15.9</c:v>
                </c:pt>
                <c:pt idx="4">
                  <c:v>12</c:v>
                </c:pt>
                <c:pt idx="5">
                  <c:v>25.1</c:v>
                </c:pt>
                <c:pt idx="6">
                  <c:v>23.1</c:v>
                </c:pt>
                <c:pt idx="7">
                  <c:v>23.6</c:v>
                </c:pt>
                <c:pt idx="8">
                  <c:v>30.9</c:v>
                </c:pt>
                <c:pt idx="9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2-48F4-8746-15D8A2182603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keine Angabe/weiß nicht</c:v>
                </c:pt>
              </c:strCache>
            </c:strRef>
          </c:tx>
          <c:spPr>
            <a:solidFill>
              <a:srgbClr val="575F6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solidFill>
                      <a:schemeClr val="bg1"/>
                    </a:solidFill>
                    <a:latin typeface="+mn-l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Tabelle1!$A$2:$A$11</c:f>
              <c:strCache>
                <c:ptCount val="10"/>
                <c:pt idx="0">
                  <c:v>Maßnahmen gegen Leerstand und Brachflächen</c:v>
                </c:pt>
                <c:pt idx="1">
                  <c:v>Verbessertes Toilettenangebot</c:v>
                </c:pt>
                <c:pt idx="2">
                  <c:v>Ausbau/Aufwertung Fußgängerzonen, Plätze etc.</c:v>
                </c:pt>
                <c:pt idx="3">
                  <c:v>Umgestaltung zu einer grüneren Innenstadt</c:v>
                </c:pt>
                <c:pt idx="4">
                  <c:v>Ausbau Angebote für Kinder und Jugendliche</c:v>
                </c:pt>
                <c:pt idx="5">
                  <c:v>Ausbau PKW-Parkmöglichkeiten</c:v>
                </c:pt>
                <c:pt idx="6">
                  <c:v>Ausbau Radverkehr</c:v>
                </c:pt>
                <c:pt idx="7">
                  <c:v>Verbesserung öffentlicher Nahverkehr (ÖPNV)</c:v>
                </c:pt>
                <c:pt idx="8">
                  <c:v>Mehr Veranstaltungen / verkaufsoffene Sonntage</c:v>
                </c:pt>
                <c:pt idx="9">
                  <c:v>Umgestaltung auto-/verkehrsärmere Innenstadt</c:v>
                </c:pt>
              </c:strCache>
            </c:strRef>
          </c:cat>
          <c:val>
            <c:numRef>
              <c:f>Tabelle1!$E$2:$E$11</c:f>
              <c:numCache>
                <c:formatCode>0</c:formatCode>
                <c:ptCount val="10"/>
                <c:pt idx="0">
                  <c:v>5.0999999999999996</c:v>
                </c:pt>
                <c:pt idx="1">
                  <c:v>4.2</c:v>
                </c:pt>
                <c:pt idx="2">
                  <c:v>2</c:v>
                </c:pt>
                <c:pt idx="3">
                  <c:v>2.4</c:v>
                </c:pt>
                <c:pt idx="4">
                  <c:v>11.6</c:v>
                </c:pt>
                <c:pt idx="5">
                  <c:v>5.5</c:v>
                </c:pt>
                <c:pt idx="6">
                  <c:v>7</c:v>
                </c:pt>
                <c:pt idx="7">
                  <c:v>8.3000000000000007</c:v>
                </c:pt>
                <c:pt idx="8">
                  <c:v>6.4</c:v>
                </c:pt>
                <c:pt idx="9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D2-48F4-8746-15D8A2182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353452120"/>
        <c:axId val="353455720"/>
        <c:extLst/>
      </c:barChart>
      <c:catAx>
        <c:axId val="353452120"/>
        <c:scaling>
          <c:orientation val="maxMin"/>
        </c:scaling>
        <c:delete val="0"/>
        <c:axPos val="l"/>
        <c:numFmt formatCode="0.0%" sourceLinked="0"/>
        <c:majorTickMark val="out"/>
        <c:minorTickMark val="none"/>
        <c:tickLblPos val="nextTo"/>
        <c:spPr>
          <a:ln w="3175">
            <a:solidFill>
              <a:srgbClr val="D9D9D9"/>
            </a:solidFill>
            <a:prstDash val="solid"/>
          </a:ln>
        </c:spPr>
        <c:txPr>
          <a:bodyPr/>
          <a:lstStyle/>
          <a:p>
            <a:pPr algn="r">
              <a:defRPr sz="2000" b="0">
                <a:latin typeface="+mn-lt"/>
              </a:defRPr>
            </a:pPr>
            <a:endParaRPr lang="de-DE"/>
          </a:p>
        </c:txPr>
        <c:crossAx val="353455720"/>
        <c:crosses val="autoZero"/>
        <c:auto val="1"/>
        <c:lblAlgn val="ctr"/>
        <c:lblOffset val="100"/>
        <c:noMultiLvlLbl val="0"/>
      </c:catAx>
      <c:valAx>
        <c:axId val="353455720"/>
        <c:scaling>
          <c:orientation val="minMax"/>
          <c:max val="1"/>
          <c:min val="0"/>
        </c:scaling>
        <c:delete val="1"/>
        <c:axPos val="t"/>
        <c:numFmt formatCode="0%" sourceLinked="0"/>
        <c:majorTickMark val="out"/>
        <c:minorTickMark val="none"/>
        <c:tickLblPos val="nextTo"/>
        <c:crossAx val="353452120"/>
        <c:crosses val="autoZero"/>
        <c:crossBetween val="between"/>
        <c:majorUnit val="25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3.2087311091842957E-2"/>
          <c:y val="0.89286117986049074"/>
          <c:w val="0.95346388947375127"/>
          <c:h val="6.6821819685732836E-2"/>
        </c:manualLayout>
      </c:layout>
      <c:overlay val="0"/>
      <c:txPr>
        <a:bodyPr/>
        <a:lstStyle/>
        <a:p>
          <a:pPr>
            <a:defRPr sz="1400" b="0">
              <a:latin typeface="+mn-lt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600" b="1">
          <a:latin typeface="Arial" pitchFamily="34" charset="0"/>
          <a:cs typeface="Arial" pitchFamily="34" charset="0"/>
        </a:defRPr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28677-7821-42D5-999A-C2416DEEA119}" type="datetimeFigureOut">
              <a:rPr lang="de-DE" smtClean="0"/>
              <a:t>26.01.2026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E97EB-540F-4D2C-B17B-EB0A9C9C7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08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71C0-3D71-CD3C-888C-0BBDF2E0E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1C1986-F2A6-AECB-B234-BE852E754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976BC2-6E65-467C-24A0-A47735FC1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8716-E6D3-85BB-979F-F72C1BA63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2E23E-F5A5-4291-A0FE-8DCA0206BB5A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42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10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E425C-17D4-1652-15D5-9DA08449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31036C-22A8-5119-4731-F27FB941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1F281B4-B955-A0C4-9337-A3E8BFD29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4838CE-C80D-E030-F099-D068562D3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5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42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28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B6394-35E4-6232-16B3-B6E5C67D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C3CE9D-B0DF-7C8B-EA34-39EBA2F6C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83BEDA-5538-62CF-D49E-108ECFD27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FBDB9E-0D63-7CBA-53A9-7E413C1B7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5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42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48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29F0B-14A1-A2C4-46E1-39AC0BD0F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FA9D4A-3529-9177-0046-55E0A8AD7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DE649E-FBCE-5A07-CEA9-1C2A3BE81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061234-2CA0-7FA7-8759-64FA4571C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42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067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4868B-0FEC-1DED-5FAD-0D34981C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CC6E86B-CC98-2845-CE3B-78997BC42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3A98F26-562A-499B-61CC-77D3F1659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2F4E91-443C-357F-6516-6057CE5C5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42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4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674F3CD-0646-484E-9112-AC5CCB40C819}"/>
              </a:ext>
            </a:extLst>
          </p:cNvPr>
          <p:cNvSpPr>
            <a:spLocks/>
          </p:cNvSpPr>
          <p:nvPr/>
        </p:nvSpPr>
        <p:spPr bwMode="gray">
          <a:xfrm>
            <a:off x="611982" y="2336007"/>
            <a:ext cx="8208168" cy="7127970"/>
          </a:xfrm>
          <a:prstGeom prst="rect">
            <a:avLst/>
          </a:prstGeom>
          <a:solidFill>
            <a:srgbClr val="23272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2" name="Name, IFH Köln">
            <a:extLst>
              <a:ext uri="{FF2B5EF4-FFF2-40B4-BE49-F238E27FC236}">
                <a16:creationId xmlns:a16="http://schemas.microsoft.com/office/drawing/2014/main" id="{B235464C-608D-478D-8CC0-758E667597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2525" y="8838583"/>
            <a:ext cx="7111242" cy="3693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Name, IFH KÖLN</a:t>
            </a:r>
          </a:p>
        </p:txBody>
      </p:sp>
      <p:sp>
        <p:nvSpPr>
          <p:cNvPr id="11" name="Veranstaltung, Ort, Datum">
            <a:extLst>
              <a:ext uri="{FF2B5EF4-FFF2-40B4-BE49-F238E27FC236}">
                <a16:creationId xmlns:a16="http://schemas.microsoft.com/office/drawing/2014/main" id="{B50585FC-BF74-40E4-A8B4-9CFB0FCD65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2525" y="8340802"/>
            <a:ext cx="7111242" cy="369332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Veranstaltung, Ort, Datum</a:t>
            </a:r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B2D02C0D-8A8E-424B-90E8-D365554A0D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525" y="4253490"/>
            <a:ext cx="7111242" cy="110799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600" b="1" kern="0" cap="all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415800" indent="0">
              <a:lnSpc>
                <a:spcPct val="100000"/>
              </a:lnSpc>
              <a:buNone/>
              <a:defRPr lang="de-DE" sz="2700">
                <a:solidFill>
                  <a:schemeClr val="bg1"/>
                </a:solidFill>
              </a:defRPr>
            </a:lvl2pPr>
            <a:lvl3pPr>
              <a:defRPr lang="de-DE" sz="2700"/>
            </a:lvl3pPr>
            <a:lvl4pPr>
              <a:defRPr lang="de-DE" sz="2700"/>
            </a:lvl4pPr>
            <a:lvl5pPr>
              <a:defRPr lang="de-DE" sz="2700"/>
            </a:lvl5pPr>
          </a:lstStyle>
          <a:p>
            <a:pPr marL="130970" lvl="0" defTabSz="1371600">
              <a:spcAft>
                <a:spcPts val="1800"/>
              </a:spcAft>
            </a:pPr>
            <a:r>
              <a:rPr lang="de-DE"/>
              <a:t>Titel</a:t>
            </a:r>
            <a:r>
              <a:rPr lang="de-IT"/>
              <a:t> Maximal vier</a:t>
            </a:r>
            <a:r>
              <a:rPr lang="de-DE"/>
              <a:t>zeilig</a:t>
            </a:r>
          </a:p>
        </p:txBody>
      </p:sp>
      <p:sp>
        <p:nvSpPr>
          <p:cNvPr id="13" name="Titel">
            <a:extLst>
              <a:ext uri="{FF2B5EF4-FFF2-40B4-BE49-F238E27FC236}">
                <a16:creationId xmlns:a16="http://schemas.microsoft.com/office/drawing/2014/main" id="{6D952C73-A8D1-47E9-A682-55963C4D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2525" y="5605354"/>
            <a:ext cx="7111242" cy="3231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2100" b="1" kern="0" cap="all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415800" indent="0">
              <a:lnSpc>
                <a:spcPct val="100000"/>
              </a:lnSpc>
              <a:buNone/>
              <a:defRPr lang="de-DE" sz="2700">
                <a:solidFill>
                  <a:schemeClr val="bg1"/>
                </a:solidFill>
              </a:defRPr>
            </a:lvl2pPr>
            <a:lvl3pPr>
              <a:defRPr lang="de-DE" sz="2700"/>
            </a:lvl3pPr>
            <a:lvl4pPr>
              <a:defRPr lang="de-DE" sz="2700"/>
            </a:lvl4pPr>
            <a:lvl5pPr>
              <a:defRPr lang="de-DE" sz="2700"/>
            </a:lvl5pPr>
          </a:lstStyle>
          <a:p>
            <a:pPr marL="130970" lvl="0" defTabSz="1371600">
              <a:spcAft>
                <a:spcPts val="1800"/>
              </a:spcAft>
            </a:pPr>
            <a:r>
              <a:rPr lang="de-DE"/>
              <a:t>Untertitel</a:t>
            </a:r>
            <a:r>
              <a:rPr lang="de-IT"/>
              <a:t> Maximal </a:t>
            </a:r>
            <a:r>
              <a:rPr lang="de-DE"/>
              <a:t>dreizeilig</a:t>
            </a:r>
          </a:p>
        </p:txBody>
      </p:sp>
      <p:sp>
        <p:nvSpPr>
          <p:cNvPr id="17" name="Bildplatzhalter">
            <a:extLst>
              <a:ext uri="{FF2B5EF4-FFF2-40B4-BE49-F238E27FC236}">
                <a16:creationId xmlns:a16="http://schemas.microsoft.com/office/drawing/2014/main" id="{4B910F47-EABF-40F0-BF16-10A02855C7E2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9144001" y="2336007"/>
            <a:ext cx="9143999" cy="7127082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995ED8E-705F-4F80-A549-937E4420A777}"/>
              </a:ext>
            </a:extLst>
          </p:cNvPr>
          <p:cNvGrpSpPr/>
          <p:nvPr/>
        </p:nvGrpSpPr>
        <p:grpSpPr>
          <a:xfrm>
            <a:off x="611052" y="-257100"/>
            <a:ext cx="17065896" cy="108000"/>
            <a:chOff x="407368" y="-171400"/>
            <a:chExt cx="11377264" cy="72000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2A4F3D53-80A5-4A52-B7E9-A14A49BCD679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BA0009EE-7A5B-4F82-AD99-945AD6671F88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EDF0D40B-A3D3-44CE-A066-23C52208F6D2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BB6AB47E-5FD9-4191-8591-567BD5F915BB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1E7F3B00-66ED-4FF6-8F80-DB7E9EAF1A17}"/>
                </a:ext>
              </a:extLst>
            </p:cNvPr>
            <p:cNvCxnSpPr/>
            <p:nvPr userDrawn="1"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5840FC72-7DE6-49C0-94C9-E0136C6EDCCA}"/>
                </a:ext>
              </a:extLst>
            </p:cNvPr>
            <p:cNvCxnSpPr/>
            <p:nvPr userDrawn="1"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9E7FF578-AB39-49BC-86A8-A7B5CA75EBE4}"/>
                </a:ext>
              </a:extLst>
            </p:cNvPr>
            <p:cNvCxnSpPr/>
            <p:nvPr userDrawn="1"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C70F5A6A-7713-41ED-AFAA-3721974E2C8E}"/>
                </a:ext>
              </a:extLst>
            </p:cNvPr>
            <p:cNvCxnSpPr/>
            <p:nvPr userDrawn="1"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8A3733B-8C5D-47AC-A251-10ABD3A1629E}"/>
              </a:ext>
            </a:extLst>
          </p:cNvPr>
          <p:cNvGrpSpPr/>
          <p:nvPr/>
        </p:nvGrpSpPr>
        <p:grpSpPr bwMode="gray">
          <a:xfrm>
            <a:off x="-361056" y="2335500"/>
            <a:ext cx="144000" cy="7128792"/>
            <a:chOff x="-456728" y="1556792"/>
            <a:chExt cx="216000" cy="4752528"/>
          </a:xfrm>
        </p:grpSpPr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0CCF4648-CDBB-41B8-863A-B2AABC823805}"/>
                </a:ext>
              </a:extLst>
            </p:cNvPr>
            <p:cNvCxnSpPr/>
            <p:nvPr userDrawn="1"/>
          </p:nvCxnSpPr>
          <p:spPr bwMode="gray">
            <a:xfrm>
              <a:off x="-456728" y="1556792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8F030529-788C-47AF-951A-64C0F2A0B87C}"/>
                </a:ext>
              </a:extLst>
            </p:cNvPr>
            <p:cNvCxnSpPr/>
            <p:nvPr userDrawn="1"/>
          </p:nvCxnSpPr>
          <p:spPr bwMode="gray">
            <a:xfrm>
              <a:off x="-456728" y="6309320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FH#titel">
            <a:extLst>
              <a:ext uri="{FF2B5EF4-FFF2-40B4-BE49-F238E27FC236}">
                <a16:creationId xmlns:a16="http://schemas.microsoft.com/office/drawing/2014/main" id="{7DD47F1D-D01D-4B5C-B8F6-E02ACDD845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0216" y="390526"/>
            <a:ext cx="2645802" cy="8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26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F94E955-31EC-4293-9AB5-4F198CC6299F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9" name="Action Title">
            <a:extLst>
              <a:ext uri="{FF2B5EF4-FFF2-40B4-BE49-F238E27FC236}">
                <a16:creationId xmlns:a16="http://schemas.microsoft.com/office/drawing/2014/main" id="{6BB09DE9-4888-4B90-A3EB-DB97ADC2DC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152525" y="1363152"/>
            <a:ext cx="15982950" cy="75601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Action Title maximal zweizeilig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D9A4A18-3A2F-4E19-8E8E-368FC7BB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AE7BC8D-885B-4CA2-9F8C-911FA0A60F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" name="Quellenangabe">
            <a:extLst>
              <a:ext uri="{FF2B5EF4-FFF2-40B4-BE49-F238E27FC236}">
                <a16:creationId xmlns:a16="http://schemas.microsoft.com/office/drawing/2014/main" id="{5B6AF6D5-8D3C-4C00-AD58-EBF38E85BD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8" name="Überschrift">
            <a:extLst>
              <a:ext uri="{FF2B5EF4-FFF2-40B4-BE49-F238E27FC236}">
                <a16:creationId xmlns:a16="http://schemas.microsoft.com/office/drawing/2014/main" id="{79D5A126-8484-47BF-B8B9-755C64599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</p:spTree>
    <p:extLst>
      <p:ext uri="{BB962C8B-B14F-4D97-AF65-F5344CB8AC3E}">
        <p14:creationId xmlns:p14="http://schemas.microsoft.com/office/powerpoint/2010/main" val="680819185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CCEF571-0604-4E88-9A9F-C5D9A70B49B1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4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t>‹Nr.›</a:t>
            </a:fld>
            <a:endParaRPr lang="de-DE"/>
          </a:p>
        </p:txBody>
      </p:sp>
      <p:sp>
        <p:nvSpPr>
          <p:cNvPr id="7" name="Überschrift">
            <a:extLst>
              <a:ext uri="{FF2B5EF4-FFF2-40B4-BE49-F238E27FC236}">
                <a16:creationId xmlns:a16="http://schemas.microsoft.com/office/drawing/2014/main" id="{6A92EC04-1EED-43C3-90B4-2CF38D3F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9" name="Quellenangabe">
            <a:extLst>
              <a:ext uri="{FF2B5EF4-FFF2-40B4-BE49-F238E27FC236}">
                <a16:creationId xmlns:a16="http://schemas.microsoft.com/office/drawing/2014/main" id="{9704947E-87DE-4DDC-892F-0D1A9234D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5" name="Fußzeilenplatzhalter 6">
            <a:extLst>
              <a:ext uri="{FF2B5EF4-FFF2-40B4-BE49-F238E27FC236}">
                <a16:creationId xmlns:a16="http://schemas.microsoft.com/office/drawing/2014/main" id="{025B1B9B-A25B-A91B-069F-AC3C0F6104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324602296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DA53ED0-65A2-47A7-B1E4-7F0B65089B28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6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gray">
          <a:xfrm>
            <a:off x="1150145" y="2625067"/>
            <a:ext cx="15985872" cy="6297479"/>
          </a:xfrm>
          <a:prstGeom prst="rect">
            <a:avLst/>
          </a:prstGeom>
        </p:spPr>
        <p:txBody>
          <a:bodyPr lIns="0"/>
          <a:lstStyle>
            <a:lvl1pPr>
              <a:lnSpc>
                <a:spcPts val="2700"/>
              </a:lnSpc>
              <a:spcBef>
                <a:spcPts val="90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1pPr>
            <a:lvl2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2pPr>
            <a:lvl3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3pPr>
            <a:lvl4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4pPr>
            <a:lvl5pPr marL="810000" indent="0">
              <a:lnSpc>
                <a:spcPts val="2700"/>
              </a:lnSpc>
              <a:spcBef>
                <a:spcPts val="450"/>
              </a:spcBef>
              <a:buNone/>
              <a:defRPr/>
            </a:lvl5pPr>
            <a:lvl6pPr>
              <a:lnSpc>
                <a:spcPts val="2700"/>
              </a:lnSpc>
              <a:spcBef>
                <a:spcPts val="450"/>
              </a:spcBef>
              <a:defRPr/>
            </a:lvl6pPr>
            <a:lvl7pPr>
              <a:lnSpc>
                <a:spcPts val="2700"/>
              </a:lnSpc>
              <a:spcBef>
                <a:spcPts val="450"/>
              </a:spcBef>
              <a:defRPr/>
            </a:lvl7pPr>
            <a:lvl8pPr>
              <a:lnSpc>
                <a:spcPts val="2700"/>
              </a:lnSpc>
              <a:spcBef>
                <a:spcPts val="450"/>
              </a:spcBef>
              <a:defRPr/>
            </a:lvl8pPr>
            <a:lvl9pPr>
              <a:lnSpc>
                <a:spcPts val="2700"/>
              </a:lnSpc>
              <a:spcBef>
                <a:spcPts val="450"/>
              </a:spcBef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Action Title">
            <a:extLst>
              <a:ext uri="{FF2B5EF4-FFF2-40B4-BE49-F238E27FC236}">
                <a16:creationId xmlns:a16="http://schemas.microsoft.com/office/drawing/2014/main" id="{FD058695-0C80-4186-8375-7CF652A6C5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150145" y="1363152"/>
            <a:ext cx="15987714" cy="75601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rgbClr val="23272D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Action Title maximal zweizeilig</a:t>
            </a:r>
          </a:p>
        </p:txBody>
      </p:sp>
      <p:sp>
        <p:nvSpPr>
          <p:cNvPr id="12" name="Überschrift"/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4"/>
            <a:ext cx="15120018" cy="466727"/>
          </a:xfrm>
        </p:spPr>
        <p:txBody>
          <a:bodyPr/>
          <a:lstStyle>
            <a:lvl1pPr>
              <a:defRPr baseline="0">
                <a:solidFill>
                  <a:srgbClr val="23272D"/>
                </a:solidFill>
              </a:defRPr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7" name="Quellenangabe">
            <a:extLst>
              <a:ext uri="{FF2B5EF4-FFF2-40B4-BE49-F238E27FC236}">
                <a16:creationId xmlns:a16="http://schemas.microsoft.com/office/drawing/2014/main" id="{3B8952EE-44CF-4091-928D-4A9623F214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6B6EC3F6-9E68-987C-2732-697BD0AF36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230648269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t>‹Nr.›</a:t>
            </a:fld>
            <a:endParaRPr lang="de-DE"/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0B18C1D3-FA38-49B7-A370-12FB7467716C}"/>
              </a:ext>
            </a:extLst>
          </p:cNvPr>
          <p:cNvSpPr/>
          <p:nvPr/>
        </p:nvSpPr>
        <p:spPr bwMode="gray">
          <a:xfrm>
            <a:off x="4068001" y="2336006"/>
            <a:ext cx="6804020" cy="7127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>
              <a:solidFill>
                <a:schemeClr val="bg1"/>
              </a:solidFill>
            </a:endParaRPr>
          </a:p>
        </p:txBody>
      </p:sp>
      <p:sp>
        <p:nvSpPr>
          <p:cNvPr id="8" name="Bildplatzhalter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196001" y="2336007"/>
            <a:ext cx="7091999" cy="7127082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608543" y="6732963"/>
            <a:ext cx="5831475" cy="1661994"/>
          </a:xfrm>
        </p:spPr>
        <p:txBody>
          <a:bodyPr wrap="square" anchor="b">
            <a:spAutoFit/>
          </a:bodyPr>
          <a:lstStyle>
            <a:lvl1pPr>
              <a:defRPr sz="3600" b="1">
                <a:solidFill>
                  <a:srgbClr val="23272D"/>
                </a:solidFill>
              </a:defRPr>
            </a:lvl1pPr>
          </a:lstStyle>
          <a:p>
            <a:r>
              <a:rPr lang="de-DE"/>
              <a:t>Name des aktuellen Kapitels Maximal vierzeilig</a:t>
            </a:r>
          </a:p>
        </p:txBody>
      </p:sp>
      <p:sp>
        <p:nvSpPr>
          <p:cNvPr id="3" name="Zahl"/>
          <p:cNvSpPr>
            <a:spLocks noGrp="1"/>
          </p:cNvSpPr>
          <p:nvPr>
            <p:ph type="body" idx="1" hasCustomPrompt="1"/>
          </p:nvPr>
        </p:nvSpPr>
        <p:spPr bwMode="gray">
          <a:xfrm>
            <a:off x="4608543" y="2336007"/>
            <a:ext cx="2016000" cy="2052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0800" b="0">
                <a:solidFill>
                  <a:srgbClr val="23272D"/>
                </a:solidFill>
                <a:latin typeface="+mj-lt"/>
              </a:defRPr>
            </a:lvl1pPr>
            <a:lvl2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2pPr>
            <a:lvl3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3pPr>
            <a:lvl4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4pPr>
            <a:lvl5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5pPr>
            <a:lvl6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6pPr>
            <a:lvl7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7pPr>
            <a:lvl8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8pPr>
            <a:lvl9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17250" b="0">
                <a:solidFill>
                  <a:schemeClr val="bg1"/>
                </a:solidFill>
              </a:defRPr>
            </a:lvl9pPr>
          </a:lstStyle>
          <a:p>
            <a:r>
              <a:rPr lang="de-DE"/>
              <a:t>0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13DDA3B-B0C5-47FC-B31D-7A7D4BE1F93A}"/>
              </a:ext>
            </a:extLst>
          </p:cNvPr>
          <p:cNvGrpSpPr/>
          <p:nvPr/>
        </p:nvGrpSpPr>
        <p:grpSpPr>
          <a:xfrm>
            <a:off x="611052" y="-257100"/>
            <a:ext cx="17065896" cy="108000"/>
            <a:chOff x="407368" y="-171400"/>
            <a:chExt cx="11377264" cy="72000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33AE12B3-12B5-4ABA-8D9F-C1E58982F7B4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BC77D00B-0709-4E49-A733-B7B2949B8B7D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49D4E96-B2F3-43D8-B3B4-EADFCA7F2FF3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F158BE54-C555-4090-A118-2079B50B6A8C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1329723-2947-4D89-8C82-49BD9266AAB7}"/>
                </a:ext>
              </a:extLst>
            </p:cNvPr>
            <p:cNvCxnSpPr/>
            <p:nvPr userDrawn="1"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BF46683-BDE5-47D6-9162-425197667AB6}"/>
                </a:ext>
              </a:extLst>
            </p:cNvPr>
            <p:cNvCxnSpPr/>
            <p:nvPr userDrawn="1"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2C070E1D-A537-4AA5-AF68-D0E6BAE54D8C}"/>
                </a:ext>
              </a:extLst>
            </p:cNvPr>
            <p:cNvCxnSpPr/>
            <p:nvPr userDrawn="1"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CD9C666F-E0CF-470F-AF49-CB59AC19A69F}"/>
                </a:ext>
              </a:extLst>
            </p:cNvPr>
            <p:cNvCxnSpPr/>
            <p:nvPr userDrawn="1"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35CA957-4713-404D-8A6D-B2B29205F57C}"/>
              </a:ext>
            </a:extLst>
          </p:cNvPr>
          <p:cNvGrpSpPr/>
          <p:nvPr/>
        </p:nvGrpSpPr>
        <p:grpSpPr bwMode="gray">
          <a:xfrm>
            <a:off x="-361056" y="2335500"/>
            <a:ext cx="144000" cy="7128792"/>
            <a:chOff x="-456728" y="1556792"/>
            <a:chExt cx="216000" cy="4752528"/>
          </a:xfrm>
        </p:grpSpPr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BAD0C41C-DD5E-419D-AF80-A50B6F060241}"/>
                </a:ext>
              </a:extLst>
            </p:cNvPr>
            <p:cNvCxnSpPr/>
            <p:nvPr userDrawn="1"/>
          </p:nvCxnSpPr>
          <p:spPr bwMode="gray">
            <a:xfrm>
              <a:off x="-456728" y="1556792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E65524B0-60C8-4915-B869-E795833A161B}"/>
                </a:ext>
              </a:extLst>
            </p:cNvPr>
            <p:cNvCxnSpPr/>
            <p:nvPr userDrawn="1"/>
          </p:nvCxnSpPr>
          <p:spPr bwMode="gray">
            <a:xfrm>
              <a:off x="-456728" y="6309320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DF31C8AA-1C1E-7830-40B5-4B622C2BBA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365282172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nks und Margina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8E2970E-3327-4220-8F76-F178658ED97B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6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2" name="Überschrift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259C42A-B248-46DB-A087-348525CE71C1}"/>
              </a:ext>
            </a:extLst>
          </p:cNvPr>
          <p:cNvSpPr/>
          <p:nvPr/>
        </p:nvSpPr>
        <p:spPr bwMode="gray">
          <a:xfrm>
            <a:off x="10453842" y="1038225"/>
            <a:ext cx="324000" cy="8425752"/>
          </a:xfrm>
          <a:prstGeom prst="rect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9" name="Quellenangabe">
            <a:extLst>
              <a:ext uri="{FF2B5EF4-FFF2-40B4-BE49-F238E27FC236}">
                <a16:creationId xmlns:a16="http://schemas.microsoft.com/office/drawing/2014/main" id="{90E74A41-CCCC-4E9F-9BBE-30737C139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74338171-320F-B015-318E-3268CD7FC2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263573835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rechts und Margina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8E2970E-3327-4220-8F76-F178658ED97B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6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2" name="Überschrift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259C42A-B248-46DB-A087-348525CE71C1}"/>
              </a:ext>
            </a:extLst>
          </p:cNvPr>
          <p:cNvSpPr/>
          <p:nvPr/>
        </p:nvSpPr>
        <p:spPr bwMode="gray">
          <a:xfrm>
            <a:off x="7672386" y="1038225"/>
            <a:ext cx="324000" cy="8425752"/>
          </a:xfrm>
          <a:prstGeom prst="rect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9" name="Quellenangabe">
            <a:extLst>
              <a:ext uri="{FF2B5EF4-FFF2-40B4-BE49-F238E27FC236}">
                <a16:creationId xmlns:a16="http://schemas.microsoft.com/office/drawing/2014/main" id="{90E74A41-CCCC-4E9F-9BBE-30737C139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71C4D978-3110-9939-EB1E-7C5C7E2D60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141602750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A3986F3-429A-47A4-AB02-0FDEEEEFC741}"/>
              </a:ext>
            </a:extLst>
          </p:cNvPr>
          <p:cNvSpPr>
            <a:spLocks/>
          </p:cNvSpPr>
          <p:nvPr/>
        </p:nvSpPr>
        <p:spPr bwMode="gray">
          <a:xfrm>
            <a:off x="9467849" y="2335118"/>
            <a:ext cx="8208164" cy="712797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6418D70-F0BC-4724-9DA4-D2EE034F362C}"/>
              </a:ext>
            </a:extLst>
          </p:cNvPr>
          <p:cNvSpPr>
            <a:spLocks/>
          </p:cNvSpPr>
          <p:nvPr/>
        </p:nvSpPr>
        <p:spPr bwMode="gray">
          <a:xfrm>
            <a:off x="611979" y="1363152"/>
            <a:ext cx="17064033" cy="75616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F94E955-31EC-4293-9AB5-4F198CC6299F}"/>
              </a:ext>
            </a:extLst>
          </p:cNvPr>
          <p:cNvSpPr>
            <a:spLocks/>
          </p:cNvSpPr>
          <p:nvPr/>
        </p:nvSpPr>
        <p:spPr bwMode="gray">
          <a:xfrm>
            <a:off x="611982" y="2336007"/>
            <a:ext cx="8208168" cy="712797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9" name="Action Title">
            <a:extLst>
              <a:ext uri="{FF2B5EF4-FFF2-40B4-BE49-F238E27FC236}">
                <a16:creationId xmlns:a16="http://schemas.microsoft.com/office/drawing/2014/main" id="{6BB09DE9-4888-4B90-A3EB-DB97ADC2DC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152525" y="1363152"/>
            <a:ext cx="15982950" cy="75601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Action Title maximal zweizeilig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AE7BC8D-885B-4CA2-9F8C-911FA0A60F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" name="Quellenangabe">
            <a:extLst>
              <a:ext uri="{FF2B5EF4-FFF2-40B4-BE49-F238E27FC236}">
                <a16:creationId xmlns:a16="http://schemas.microsoft.com/office/drawing/2014/main" id="{5B6AF6D5-8D3C-4C00-AD58-EBF38E85BD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8" name="Inhalt">
            <a:extLst>
              <a:ext uri="{FF2B5EF4-FFF2-40B4-BE49-F238E27FC236}">
                <a16:creationId xmlns:a16="http://schemas.microsoft.com/office/drawing/2014/main" id="{A958D337-71C7-4478-8F09-7F1C0119D47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1150145" y="2659858"/>
            <a:ext cx="7129760" cy="6262688"/>
          </a:xfrm>
          <a:prstGeom prst="rect">
            <a:avLst/>
          </a:prstGeom>
        </p:spPr>
        <p:txBody>
          <a:bodyPr lIns="0"/>
          <a:lstStyle>
            <a:lvl1pPr>
              <a:lnSpc>
                <a:spcPts val="2700"/>
              </a:lnSpc>
              <a:spcBef>
                <a:spcPts val="90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1pPr>
            <a:lvl2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2pPr>
            <a:lvl3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3pPr>
            <a:lvl4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4pPr>
            <a:lvl5pPr marL="810000" indent="0">
              <a:lnSpc>
                <a:spcPts val="2700"/>
              </a:lnSpc>
              <a:spcBef>
                <a:spcPts val="450"/>
              </a:spcBef>
              <a:buNone/>
              <a:defRPr/>
            </a:lvl5pPr>
            <a:lvl6pPr>
              <a:lnSpc>
                <a:spcPts val="2700"/>
              </a:lnSpc>
              <a:spcBef>
                <a:spcPts val="450"/>
              </a:spcBef>
              <a:defRPr/>
            </a:lvl6pPr>
            <a:lvl7pPr>
              <a:lnSpc>
                <a:spcPts val="2700"/>
              </a:lnSpc>
              <a:spcBef>
                <a:spcPts val="450"/>
              </a:spcBef>
              <a:defRPr/>
            </a:lvl7pPr>
            <a:lvl8pPr>
              <a:lnSpc>
                <a:spcPts val="2700"/>
              </a:lnSpc>
              <a:spcBef>
                <a:spcPts val="450"/>
              </a:spcBef>
              <a:defRPr/>
            </a:lvl8pPr>
            <a:lvl9pPr>
              <a:lnSpc>
                <a:spcPts val="2700"/>
              </a:lnSpc>
              <a:spcBef>
                <a:spcPts val="450"/>
              </a:spcBef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E905B358-DB45-4C3C-88E8-D3D7A33BE61F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gray">
          <a:xfrm>
            <a:off x="10008097" y="2659858"/>
            <a:ext cx="7129763" cy="6262688"/>
          </a:xfrm>
          <a:prstGeom prst="rect">
            <a:avLst/>
          </a:prstGeom>
        </p:spPr>
        <p:txBody>
          <a:bodyPr lIns="0"/>
          <a:lstStyle>
            <a:lvl1pPr>
              <a:lnSpc>
                <a:spcPts val="2700"/>
              </a:lnSpc>
              <a:spcBef>
                <a:spcPts val="90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1pPr>
            <a:lvl2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2pPr>
            <a:lvl3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3pPr>
            <a:lvl4pPr>
              <a:lnSpc>
                <a:spcPts val="2700"/>
              </a:lnSpc>
              <a:spcBef>
                <a:spcPts val="450"/>
              </a:spcBef>
              <a:buClr>
                <a:schemeClr val="accent1"/>
              </a:buClr>
              <a:defRPr>
                <a:solidFill>
                  <a:srgbClr val="23272D"/>
                </a:solidFill>
              </a:defRPr>
            </a:lvl4pPr>
            <a:lvl5pPr marL="810000" indent="0">
              <a:lnSpc>
                <a:spcPts val="2700"/>
              </a:lnSpc>
              <a:spcBef>
                <a:spcPts val="450"/>
              </a:spcBef>
              <a:buNone/>
              <a:defRPr/>
            </a:lvl5pPr>
            <a:lvl6pPr>
              <a:lnSpc>
                <a:spcPts val="2700"/>
              </a:lnSpc>
              <a:spcBef>
                <a:spcPts val="450"/>
              </a:spcBef>
              <a:defRPr/>
            </a:lvl6pPr>
            <a:lvl7pPr>
              <a:lnSpc>
                <a:spcPts val="2700"/>
              </a:lnSpc>
              <a:spcBef>
                <a:spcPts val="450"/>
              </a:spcBef>
              <a:defRPr/>
            </a:lvl7pPr>
            <a:lvl8pPr>
              <a:lnSpc>
                <a:spcPts val="2700"/>
              </a:lnSpc>
              <a:spcBef>
                <a:spcPts val="450"/>
              </a:spcBef>
              <a:defRPr/>
            </a:lvl8pPr>
            <a:lvl9pPr>
              <a:lnSpc>
                <a:spcPts val="2700"/>
              </a:lnSpc>
              <a:spcBef>
                <a:spcPts val="450"/>
              </a:spcBef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Überschrift">
            <a:extLst>
              <a:ext uri="{FF2B5EF4-FFF2-40B4-BE49-F238E27FC236}">
                <a16:creationId xmlns:a16="http://schemas.microsoft.com/office/drawing/2014/main" id="{37FD727C-E071-4A38-9FE8-A0A27C2BB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5" name="Fußzeilenplatzhalter 6">
            <a:extLst>
              <a:ext uri="{FF2B5EF4-FFF2-40B4-BE49-F238E27FC236}">
                <a16:creationId xmlns:a16="http://schemas.microsoft.com/office/drawing/2014/main" id="{F1FC48F0-8A8F-4EBF-B4EE-DDCDD5E741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209576210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Kä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A3986F3-429A-47A4-AB02-0FDEEEEFC741}"/>
              </a:ext>
            </a:extLst>
          </p:cNvPr>
          <p:cNvSpPr>
            <a:spLocks/>
          </p:cNvSpPr>
          <p:nvPr/>
        </p:nvSpPr>
        <p:spPr bwMode="gray">
          <a:xfrm>
            <a:off x="9467849" y="1040608"/>
            <a:ext cx="8208164" cy="842248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F94E955-31EC-4293-9AB5-4F198CC6299F}"/>
              </a:ext>
            </a:extLst>
          </p:cNvPr>
          <p:cNvSpPr>
            <a:spLocks/>
          </p:cNvSpPr>
          <p:nvPr/>
        </p:nvSpPr>
        <p:spPr bwMode="gray">
          <a:xfrm>
            <a:off x="611982" y="1041497"/>
            <a:ext cx="8208168" cy="842248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AE7BC8D-885B-4CA2-9F8C-911FA0A60F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" name="Quellenangabe">
            <a:extLst>
              <a:ext uri="{FF2B5EF4-FFF2-40B4-BE49-F238E27FC236}">
                <a16:creationId xmlns:a16="http://schemas.microsoft.com/office/drawing/2014/main" id="{5B6AF6D5-8D3C-4C00-AD58-EBF38E85BD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8" name="Überschrift">
            <a:extLst>
              <a:ext uri="{FF2B5EF4-FFF2-40B4-BE49-F238E27FC236}">
                <a16:creationId xmlns:a16="http://schemas.microsoft.com/office/drawing/2014/main" id="{BFAFD88B-066D-4125-9BF1-DB251FD80F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E6459056-6A28-9F60-8F5F-A250160F6B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1540841485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Spalt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AA7BB41-1574-42B2-AF76-04E0096FC708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4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Überschrift">
            <a:extLst>
              <a:ext uri="{FF2B5EF4-FFF2-40B4-BE49-F238E27FC236}">
                <a16:creationId xmlns:a16="http://schemas.microsoft.com/office/drawing/2014/main" id="{6A92EC04-1EED-43C3-90B4-2CF38D3F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8" name="Quellenangabe">
            <a:extLst>
              <a:ext uri="{FF2B5EF4-FFF2-40B4-BE49-F238E27FC236}">
                <a16:creationId xmlns:a16="http://schemas.microsoft.com/office/drawing/2014/main" id="{57041DDF-490A-472A-A181-F47C9B6D1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8352000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B8020B8-4EEB-4420-BED4-A8412B8E924C}"/>
              </a:ext>
            </a:extLst>
          </p:cNvPr>
          <p:cNvSpPr/>
          <p:nvPr/>
        </p:nvSpPr>
        <p:spPr bwMode="gray">
          <a:xfrm>
            <a:off x="11898006" y="1037336"/>
            <a:ext cx="270000" cy="8425752"/>
          </a:xfrm>
          <a:prstGeom prst="rect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D44C803-332E-433C-99C0-B948E767078D}"/>
              </a:ext>
            </a:extLst>
          </p:cNvPr>
          <p:cNvSpPr/>
          <p:nvPr/>
        </p:nvSpPr>
        <p:spPr bwMode="gray">
          <a:xfrm>
            <a:off x="6119994" y="1038225"/>
            <a:ext cx="270000" cy="8425752"/>
          </a:xfrm>
          <a:prstGeom prst="rect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775A5766-BFB6-292D-B371-2C95DE926B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423563160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  <p15:guide id="2" pos="2683">
          <p15:clr>
            <a:srgbClr val="FBAE40"/>
          </p15:clr>
        </p15:guide>
        <p15:guide id="3" pos="4997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Spalten mit Ergeb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AA7BB41-1574-42B2-AF76-04E0096FC708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4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Überschrift">
            <a:extLst>
              <a:ext uri="{FF2B5EF4-FFF2-40B4-BE49-F238E27FC236}">
                <a16:creationId xmlns:a16="http://schemas.microsoft.com/office/drawing/2014/main" id="{6A92EC04-1EED-43C3-90B4-2CF38D3F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8" name="Quellenangabe">
            <a:extLst>
              <a:ext uri="{FF2B5EF4-FFF2-40B4-BE49-F238E27FC236}">
                <a16:creationId xmlns:a16="http://schemas.microsoft.com/office/drawing/2014/main" id="{57041DDF-490A-472A-A181-F47C9B6D1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8352000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B8020B8-4EEB-4420-BED4-A8412B8E924C}"/>
              </a:ext>
            </a:extLst>
          </p:cNvPr>
          <p:cNvSpPr/>
          <p:nvPr/>
        </p:nvSpPr>
        <p:spPr bwMode="gray">
          <a:xfrm>
            <a:off x="11898006" y="1037336"/>
            <a:ext cx="270000" cy="8425752"/>
          </a:xfrm>
          <a:prstGeom prst="rect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D44C803-332E-433C-99C0-B948E767078D}"/>
              </a:ext>
            </a:extLst>
          </p:cNvPr>
          <p:cNvSpPr/>
          <p:nvPr/>
        </p:nvSpPr>
        <p:spPr bwMode="gray">
          <a:xfrm>
            <a:off x="6119994" y="1038225"/>
            <a:ext cx="270000" cy="8425752"/>
          </a:xfrm>
          <a:prstGeom prst="rect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7024DBB-353C-45FE-A639-899CE6564963}"/>
              </a:ext>
            </a:extLst>
          </p:cNvPr>
          <p:cNvSpPr/>
          <p:nvPr/>
        </p:nvSpPr>
        <p:spPr bwMode="gray">
          <a:xfrm>
            <a:off x="611982" y="6871692"/>
            <a:ext cx="17064033" cy="25922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6C273C6-2AF5-4394-B5F6-63FE595DC0FB}"/>
              </a:ext>
            </a:extLst>
          </p:cNvPr>
          <p:cNvSpPr/>
          <p:nvPr/>
        </p:nvSpPr>
        <p:spPr bwMode="gray">
          <a:xfrm rot="16200000">
            <a:off x="8986402" y="-1682921"/>
            <a:ext cx="315194" cy="17064033"/>
          </a:xfrm>
          <a:prstGeom prst="rect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6" name="Flussdiagramm: Zusammenführen 15">
            <a:extLst>
              <a:ext uri="{FF2B5EF4-FFF2-40B4-BE49-F238E27FC236}">
                <a16:creationId xmlns:a16="http://schemas.microsoft.com/office/drawing/2014/main" id="{825174AF-68A6-4076-9DAE-C42313222E6B}"/>
              </a:ext>
            </a:extLst>
          </p:cNvPr>
          <p:cNvSpPr/>
          <p:nvPr/>
        </p:nvSpPr>
        <p:spPr bwMode="gray">
          <a:xfrm>
            <a:off x="3743400" y="6799663"/>
            <a:ext cx="10801197" cy="711558"/>
          </a:xfrm>
          <a:prstGeom prst="flowChartMerge">
            <a:avLst/>
          </a:prstGeom>
          <a:solidFill>
            <a:srgbClr val="E1E5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6C37AEDC-3368-DBCB-5782-5999D66043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147523699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  <p15:guide id="2" pos="2683">
          <p15:clr>
            <a:srgbClr val="FBAE40"/>
          </p15:clr>
        </p15:guide>
        <p15:guide id="3" pos="4997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Überschrift">
            <a:extLst>
              <a:ext uri="{FF2B5EF4-FFF2-40B4-BE49-F238E27FC236}">
                <a16:creationId xmlns:a16="http://schemas.microsoft.com/office/drawing/2014/main" id="{6A92EC04-1EED-43C3-90B4-2CF38D3F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AC5063D-D742-44BC-A1F7-81D901B25949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8352000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4B882810-E8A8-4D86-A897-C17D95CC5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9324020" y="1038225"/>
            <a:ext cx="8352000" cy="8425752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63ECAA8-82F8-4705-ADA9-8703BEBA7B50}"/>
              </a:ext>
            </a:extLst>
          </p:cNvPr>
          <p:cNvGrpSpPr/>
          <p:nvPr/>
        </p:nvGrpSpPr>
        <p:grpSpPr>
          <a:xfrm>
            <a:off x="611052" y="-257100"/>
            <a:ext cx="17065896" cy="108000"/>
            <a:chOff x="407368" y="-171400"/>
            <a:chExt cx="11377264" cy="72000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DBF555E1-84F5-4C14-A93D-0BF12671204E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186C1F95-39E0-4893-885B-07E5AB2ED37D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B7CF568-8709-4A17-9684-F811B426BBF0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52928B16-63FD-49F1-B7C5-B99CCC158319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AD5293EF-F974-4A04-854B-F8180772D953}"/>
                </a:ext>
              </a:extLst>
            </p:cNvPr>
            <p:cNvCxnSpPr/>
            <p:nvPr userDrawn="1"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95E8B04-0F9D-4C5F-841E-EE2E3C2796E5}"/>
                </a:ext>
              </a:extLst>
            </p:cNvPr>
            <p:cNvCxnSpPr/>
            <p:nvPr userDrawn="1"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92FDB4B1-162F-48AA-82B4-C442C05CD784}"/>
                </a:ext>
              </a:extLst>
            </p:cNvPr>
            <p:cNvCxnSpPr/>
            <p:nvPr userDrawn="1"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6508DF7A-86C4-4969-B8A0-98471B9E42E1}"/>
                </a:ext>
              </a:extLst>
            </p:cNvPr>
            <p:cNvCxnSpPr/>
            <p:nvPr userDrawn="1"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11015EC-EF5F-4FED-87D5-89F7CF966C64}"/>
              </a:ext>
            </a:extLst>
          </p:cNvPr>
          <p:cNvGrpSpPr/>
          <p:nvPr/>
        </p:nvGrpSpPr>
        <p:grpSpPr bwMode="gray">
          <a:xfrm>
            <a:off x="-361056" y="2335500"/>
            <a:ext cx="144000" cy="7128792"/>
            <a:chOff x="-456728" y="1556792"/>
            <a:chExt cx="216000" cy="4752528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92B108CC-FFC1-40A5-98BC-77A743969B9F}"/>
                </a:ext>
              </a:extLst>
            </p:cNvPr>
            <p:cNvCxnSpPr/>
            <p:nvPr userDrawn="1"/>
          </p:nvCxnSpPr>
          <p:spPr bwMode="gray">
            <a:xfrm>
              <a:off x="-456728" y="1556792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35AC894D-BFE7-4C4D-8A9C-36F5420FC068}"/>
                </a:ext>
              </a:extLst>
            </p:cNvPr>
            <p:cNvCxnSpPr/>
            <p:nvPr userDrawn="1"/>
          </p:nvCxnSpPr>
          <p:spPr bwMode="gray">
            <a:xfrm>
              <a:off x="-456728" y="6309320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Quellenangabe">
            <a:extLst>
              <a:ext uri="{FF2B5EF4-FFF2-40B4-BE49-F238E27FC236}">
                <a16:creationId xmlns:a16="http://schemas.microsoft.com/office/drawing/2014/main" id="{98CCC3E0-049C-4A16-99F0-378C93F9A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4ED3464-4984-3A98-B7B9-466162C443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3225151778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links,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Überschrift">
            <a:extLst>
              <a:ext uri="{FF2B5EF4-FFF2-40B4-BE49-F238E27FC236}">
                <a16:creationId xmlns:a16="http://schemas.microsoft.com/office/drawing/2014/main" id="{6A92EC04-1EED-43C3-90B4-2CF38D3F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4B882810-E8A8-4D86-A897-C17D95CC5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1982" y="1038225"/>
            <a:ext cx="8352000" cy="8425752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AC5063D-D742-44BC-A1F7-81D901B25949}"/>
              </a:ext>
            </a:extLst>
          </p:cNvPr>
          <p:cNvSpPr>
            <a:spLocks/>
          </p:cNvSpPr>
          <p:nvPr/>
        </p:nvSpPr>
        <p:spPr bwMode="gray">
          <a:xfrm>
            <a:off x="9324018" y="1038225"/>
            <a:ext cx="8352000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63ECAA8-82F8-4705-ADA9-8703BEBA7B50}"/>
              </a:ext>
            </a:extLst>
          </p:cNvPr>
          <p:cNvGrpSpPr/>
          <p:nvPr/>
        </p:nvGrpSpPr>
        <p:grpSpPr>
          <a:xfrm>
            <a:off x="611052" y="-257100"/>
            <a:ext cx="17065896" cy="108000"/>
            <a:chOff x="407368" y="-171400"/>
            <a:chExt cx="11377264" cy="72000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DBF555E1-84F5-4C14-A93D-0BF12671204E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186C1F95-39E0-4893-885B-07E5AB2ED37D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B7CF568-8709-4A17-9684-F811B426BBF0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52928B16-63FD-49F1-B7C5-B99CCC158319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AD5293EF-F974-4A04-854B-F8180772D953}"/>
                </a:ext>
              </a:extLst>
            </p:cNvPr>
            <p:cNvCxnSpPr/>
            <p:nvPr userDrawn="1"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95E8B04-0F9D-4C5F-841E-EE2E3C2796E5}"/>
                </a:ext>
              </a:extLst>
            </p:cNvPr>
            <p:cNvCxnSpPr/>
            <p:nvPr userDrawn="1"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92FDB4B1-162F-48AA-82B4-C442C05CD784}"/>
                </a:ext>
              </a:extLst>
            </p:cNvPr>
            <p:cNvCxnSpPr/>
            <p:nvPr userDrawn="1"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6508DF7A-86C4-4969-B8A0-98471B9E42E1}"/>
                </a:ext>
              </a:extLst>
            </p:cNvPr>
            <p:cNvCxnSpPr/>
            <p:nvPr userDrawn="1"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11015EC-EF5F-4FED-87D5-89F7CF966C64}"/>
              </a:ext>
            </a:extLst>
          </p:cNvPr>
          <p:cNvGrpSpPr/>
          <p:nvPr/>
        </p:nvGrpSpPr>
        <p:grpSpPr bwMode="gray">
          <a:xfrm>
            <a:off x="-361056" y="2335500"/>
            <a:ext cx="144000" cy="7128792"/>
            <a:chOff x="-456728" y="1556792"/>
            <a:chExt cx="216000" cy="4752528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92B108CC-FFC1-40A5-98BC-77A743969B9F}"/>
                </a:ext>
              </a:extLst>
            </p:cNvPr>
            <p:cNvCxnSpPr/>
            <p:nvPr userDrawn="1"/>
          </p:nvCxnSpPr>
          <p:spPr bwMode="gray">
            <a:xfrm>
              <a:off x="-456728" y="1556792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35AC894D-BFE7-4C4D-8A9C-36F5420FC068}"/>
                </a:ext>
              </a:extLst>
            </p:cNvPr>
            <p:cNvCxnSpPr/>
            <p:nvPr userDrawn="1"/>
          </p:nvCxnSpPr>
          <p:spPr bwMode="gray">
            <a:xfrm>
              <a:off x="-456728" y="6309320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Quellenangabe">
            <a:extLst>
              <a:ext uri="{FF2B5EF4-FFF2-40B4-BE49-F238E27FC236}">
                <a16:creationId xmlns:a16="http://schemas.microsoft.com/office/drawing/2014/main" id="{98CCC3E0-049C-4A16-99F0-378C93F9A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0BB84B52-0F01-755F-03CE-E0B1FC494C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3608782294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53D088-AA24-4472-93E8-F0302111BFA7}"/>
              </a:ext>
            </a:extLst>
          </p:cNvPr>
          <p:cNvSpPr/>
          <p:nvPr userDrawn="1"/>
        </p:nvSpPr>
        <p:spPr bwMode="gray"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B4EA4E-AC75-4ECE-BC98-B12EB1288B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Quellenangabe">
            <a:extLst>
              <a:ext uri="{FF2B5EF4-FFF2-40B4-BE49-F238E27FC236}">
                <a16:creationId xmlns:a16="http://schemas.microsoft.com/office/drawing/2014/main" id="{D28C3270-82BA-4ABA-8945-39CF991000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3" name="Fußzeilenplatzhalter 6">
            <a:extLst>
              <a:ext uri="{FF2B5EF4-FFF2-40B4-BE49-F238E27FC236}">
                <a16:creationId xmlns:a16="http://schemas.microsoft.com/office/drawing/2014/main" id="{D08271E8-27FE-939C-C6B2-DFCBA52F80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2689116620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5317A919-0FEB-496E-8DF4-D22620676AE0}"/>
              </a:ext>
            </a:extLst>
          </p:cNvPr>
          <p:cNvSpPr>
            <a:spLocks/>
          </p:cNvSpPr>
          <p:nvPr/>
        </p:nvSpPr>
        <p:spPr bwMode="gray">
          <a:xfrm>
            <a:off x="4941974" y="3091501"/>
            <a:ext cx="4104000" cy="63715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D9BC9E5-8AFA-4FED-A577-4F61DE852A02}"/>
              </a:ext>
            </a:extLst>
          </p:cNvPr>
          <p:cNvSpPr>
            <a:spLocks/>
          </p:cNvSpPr>
          <p:nvPr/>
        </p:nvSpPr>
        <p:spPr bwMode="gray">
          <a:xfrm>
            <a:off x="13580922" y="3091501"/>
            <a:ext cx="4104000" cy="6371588"/>
          </a:xfrm>
          <a:prstGeom prst="rect">
            <a:avLst/>
          </a:prstGeom>
          <a:solidFill>
            <a:srgbClr val="23272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F120F8D-196E-4BF2-9D1C-4021FC67D1DA}"/>
              </a:ext>
            </a:extLst>
          </p:cNvPr>
          <p:cNvSpPr>
            <a:spLocks/>
          </p:cNvSpPr>
          <p:nvPr/>
        </p:nvSpPr>
        <p:spPr bwMode="gray">
          <a:xfrm>
            <a:off x="611981" y="3091501"/>
            <a:ext cx="4104000" cy="63715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00403FA1-6BC2-41AB-952C-C31D32EC7F8F}"/>
              </a:ext>
            </a:extLst>
          </p:cNvPr>
          <p:cNvSpPr>
            <a:spLocks/>
          </p:cNvSpPr>
          <p:nvPr/>
        </p:nvSpPr>
        <p:spPr bwMode="gray">
          <a:xfrm>
            <a:off x="9261981" y="3091501"/>
            <a:ext cx="4104000" cy="63715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3A8A32FE-E9A5-4986-A419-074B4C8A0D9D}"/>
              </a:ext>
            </a:extLst>
          </p:cNvPr>
          <p:cNvGrpSpPr/>
          <p:nvPr/>
        </p:nvGrpSpPr>
        <p:grpSpPr>
          <a:xfrm>
            <a:off x="611052" y="-257100"/>
            <a:ext cx="17065896" cy="108000"/>
            <a:chOff x="407368" y="-171400"/>
            <a:chExt cx="11377264" cy="72000"/>
          </a:xfrm>
        </p:grpSpPr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89D67E87-ADD5-4130-BEBC-599EF74A7062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EC3D1D90-1606-4B28-8363-E81D73FF9944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FB0FFA2F-B439-4C33-BA7D-53DFBBC6FB49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DEA27E02-EE60-4A0F-9FB1-DD3E8E70C90F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3DC02239-19BC-43F3-B3AE-7E654650C69C}"/>
                </a:ext>
              </a:extLst>
            </p:cNvPr>
            <p:cNvCxnSpPr/>
            <p:nvPr userDrawn="1"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0020409F-B637-4DE4-A478-566267868955}"/>
                </a:ext>
              </a:extLst>
            </p:cNvPr>
            <p:cNvCxnSpPr/>
            <p:nvPr userDrawn="1"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4E613488-621E-4543-9A2A-C13EB79B34BB}"/>
                </a:ext>
              </a:extLst>
            </p:cNvPr>
            <p:cNvCxnSpPr/>
            <p:nvPr userDrawn="1"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E867CAA5-72D2-474E-8101-D7D321438ED6}"/>
                </a:ext>
              </a:extLst>
            </p:cNvPr>
            <p:cNvCxnSpPr/>
            <p:nvPr userDrawn="1"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E7CAC662-701B-4CA1-BB4F-B980D5992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63341" y="3310910"/>
            <a:ext cx="2645802" cy="864974"/>
          </a:xfrm>
          <a:prstGeom prst="rect">
            <a:avLst/>
          </a:prstGeom>
        </p:spPr>
      </p:pic>
      <p:sp>
        <p:nvSpPr>
          <p:cNvPr id="3" name="Website">
            <a:extLst>
              <a:ext uri="{FF2B5EF4-FFF2-40B4-BE49-F238E27FC236}">
                <a16:creationId xmlns:a16="http://schemas.microsoft.com/office/drawing/2014/main" id="{4B1CA0D2-1543-45DD-9AE5-891A3C57CAB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220000" y="8119488"/>
            <a:ext cx="324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marL="0" indent="0">
              <a:lnSpc>
                <a:spcPct val="110000"/>
              </a:lnSpc>
              <a:spcBef>
                <a:spcPts val="0"/>
              </a:spcBef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@</a:t>
            </a:r>
            <a:r>
              <a:rPr lang="de-DE" sz="1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ifhkoeln</a:t>
            </a:r>
            <a:endParaRPr lang="de-DE" sz="1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de-DE" sz="1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company</a:t>
            </a: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de-DE" sz="1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ifh-koeln-gmbh</a:t>
            </a:r>
            <a:endParaRPr lang="de-DE" sz="1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Postadresse">
            <a:extLst>
              <a:ext uri="{FF2B5EF4-FFF2-40B4-BE49-F238E27FC236}">
                <a16:creationId xmlns:a16="http://schemas.microsoft.com/office/drawing/2014/main" id="{5BC64B0C-862F-40A1-927F-4BF808FC12E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881117" y="6007862"/>
            <a:ext cx="3578883" cy="18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350"/>
              </a:spcAft>
              <a:tabLst>
                <a:tab pos="814388" algn="l"/>
                <a:tab pos="2831307" algn="l"/>
              </a:tabLst>
              <a:defRPr/>
            </a:pPr>
            <a:r>
              <a:rPr lang="de-DE"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IFH Köln GmbH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350"/>
              </a:spcAft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Dürener Str. 401 b</a:t>
            </a:r>
            <a:b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50858 Köln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350"/>
              </a:spcAft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+49 (0) 221 943607-10</a:t>
            </a:r>
            <a:b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de-DE"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www.ifhkoeln.de</a:t>
            </a:r>
            <a:endParaRPr lang="de-DE" sz="1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tabLst>
                <a:tab pos="814388" algn="l"/>
                <a:tab pos="2831307" algn="l"/>
              </a:tabLst>
              <a:defRPr/>
            </a:pPr>
            <a:endParaRPr lang="de-DE" sz="1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E2D2BF-726C-4220-B9FC-43F337EBF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81117" y="8327357"/>
            <a:ext cx="216000" cy="21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AD78A7-B756-4F3B-ACBD-2B7A6B1B4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81117" y="8050052"/>
            <a:ext cx="216000" cy="216000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B5E8B59-F528-49E0-B147-012AD3CC3F1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46" name="Überschrift">
            <a:extLst>
              <a:ext uri="{FF2B5EF4-FFF2-40B4-BE49-F238E27FC236}">
                <a16:creationId xmlns:a16="http://schemas.microsoft.com/office/drawing/2014/main" id="{DF4ED3CA-D342-4B2A-A348-FF80E8C4D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47" name="3: Bild">
            <a:extLst>
              <a:ext uri="{FF2B5EF4-FFF2-40B4-BE49-F238E27FC236}">
                <a16:creationId xmlns:a16="http://schemas.microsoft.com/office/drawing/2014/main" id="{5BAC3F65-7A2C-4776-A71C-2D36116519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9261981" y="3091502"/>
            <a:ext cx="4104000" cy="2696088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48" name="2: Bild">
            <a:extLst>
              <a:ext uri="{FF2B5EF4-FFF2-40B4-BE49-F238E27FC236}">
                <a16:creationId xmlns:a16="http://schemas.microsoft.com/office/drawing/2014/main" id="{83253894-80B3-4F0A-A568-C54061854D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941974" y="3091502"/>
            <a:ext cx="4104000" cy="2696088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49" name="1: E-Mail">
            <a:extLst>
              <a:ext uri="{FF2B5EF4-FFF2-40B4-BE49-F238E27FC236}">
                <a16:creationId xmlns:a16="http://schemas.microsoft.com/office/drawing/2014/main" id="{F3A82C91-CF34-46E9-B585-814024729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3981" y="7519729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60" name="1: Telefon">
            <a:extLst>
              <a:ext uri="{FF2B5EF4-FFF2-40B4-BE49-F238E27FC236}">
                <a16:creationId xmlns:a16="http://schemas.microsoft.com/office/drawing/2014/main" id="{60DA9BF4-328A-4FD4-983F-A1E0F0016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73981" y="7195729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61" name="1: Position">
            <a:extLst>
              <a:ext uri="{FF2B5EF4-FFF2-40B4-BE49-F238E27FC236}">
                <a16:creationId xmlns:a16="http://schemas.microsoft.com/office/drawing/2014/main" id="{168B97F1-4502-4229-8ABC-483979FD2E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73981" y="6548162"/>
            <a:ext cx="3780000" cy="323531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62" name="1: Name">
            <a:extLst>
              <a:ext uri="{FF2B5EF4-FFF2-40B4-BE49-F238E27FC236}">
                <a16:creationId xmlns:a16="http://schemas.microsoft.com/office/drawing/2014/main" id="{EDEDAA7D-B095-4E9B-A092-2DA98EF10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73981" y="6007862"/>
            <a:ext cx="3780000" cy="43137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63" name="1: Bild">
            <a:extLst>
              <a:ext uri="{FF2B5EF4-FFF2-40B4-BE49-F238E27FC236}">
                <a16:creationId xmlns:a16="http://schemas.microsoft.com/office/drawing/2014/main" id="{2D005C58-371A-46AA-B29A-27B6C349D2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11981" y="3091501"/>
            <a:ext cx="4104000" cy="2695793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64" name="2: E-Mail">
            <a:extLst>
              <a:ext uri="{FF2B5EF4-FFF2-40B4-BE49-F238E27FC236}">
                <a16:creationId xmlns:a16="http://schemas.microsoft.com/office/drawing/2014/main" id="{AB22685D-3CC5-4F93-9086-B7BA532CD6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103974" y="7519729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65" name="2: Telefon">
            <a:extLst>
              <a:ext uri="{FF2B5EF4-FFF2-40B4-BE49-F238E27FC236}">
                <a16:creationId xmlns:a16="http://schemas.microsoft.com/office/drawing/2014/main" id="{74996158-E4BD-482F-A9BF-1FBCEA6867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103974" y="7195729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66" name="2: Position">
            <a:extLst>
              <a:ext uri="{FF2B5EF4-FFF2-40B4-BE49-F238E27FC236}">
                <a16:creationId xmlns:a16="http://schemas.microsoft.com/office/drawing/2014/main" id="{54ECFA87-22D3-4FC7-88CB-2A5E31067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103974" y="6548162"/>
            <a:ext cx="3780000" cy="323531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67" name="2: Name">
            <a:extLst>
              <a:ext uri="{FF2B5EF4-FFF2-40B4-BE49-F238E27FC236}">
                <a16:creationId xmlns:a16="http://schemas.microsoft.com/office/drawing/2014/main" id="{5A75F43B-6BA3-4776-A752-BFDC21529E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103974" y="6007862"/>
            <a:ext cx="3780000" cy="43137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68" name="3: E-Mail">
            <a:extLst>
              <a:ext uri="{FF2B5EF4-FFF2-40B4-BE49-F238E27FC236}">
                <a16:creationId xmlns:a16="http://schemas.microsoft.com/office/drawing/2014/main" id="{7DAF1864-DBAC-4DC2-B74B-4B1BABCC19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423981" y="7519729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69" name="3: Telefon">
            <a:extLst>
              <a:ext uri="{FF2B5EF4-FFF2-40B4-BE49-F238E27FC236}">
                <a16:creationId xmlns:a16="http://schemas.microsoft.com/office/drawing/2014/main" id="{A0C71BA2-864C-4D06-9C47-D4A65C55CE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423981" y="7195729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70" name="3: Position">
            <a:extLst>
              <a:ext uri="{FF2B5EF4-FFF2-40B4-BE49-F238E27FC236}">
                <a16:creationId xmlns:a16="http://schemas.microsoft.com/office/drawing/2014/main" id="{EBB963E6-9228-4744-ABA9-21991EB5A8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9423981" y="6548162"/>
            <a:ext cx="3780000" cy="323531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71" name="3: Name">
            <a:extLst>
              <a:ext uri="{FF2B5EF4-FFF2-40B4-BE49-F238E27FC236}">
                <a16:creationId xmlns:a16="http://schemas.microsoft.com/office/drawing/2014/main" id="{12F8970D-5525-4A74-AF50-DD5CA15759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9423981" y="6007862"/>
            <a:ext cx="3780000" cy="43137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F4ACF735-F35E-FBAA-591D-BE630D0C371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20422164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_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5317A919-0FEB-496E-8DF4-D22620676AE0}"/>
              </a:ext>
            </a:extLst>
          </p:cNvPr>
          <p:cNvSpPr>
            <a:spLocks/>
          </p:cNvSpPr>
          <p:nvPr/>
        </p:nvSpPr>
        <p:spPr bwMode="gray">
          <a:xfrm>
            <a:off x="4941974" y="1362075"/>
            <a:ext cx="4104000" cy="497720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D9BC9E5-8AFA-4FED-A577-4F61DE852A02}"/>
              </a:ext>
            </a:extLst>
          </p:cNvPr>
          <p:cNvSpPr>
            <a:spLocks/>
          </p:cNvSpPr>
          <p:nvPr/>
        </p:nvSpPr>
        <p:spPr bwMode="gray">
          <a:xfrm>
            <a:off x="611052" y="6547657"/>
            <a:ext cx="17073870" cy="2915432"/>
          </a:xfrm>
          <a:prstGeom prst="rect">
            <a:avLst/>
          </a:prstGeom>
          <a:solidFill>
            <a:srgbClr val="23272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F120F8D-196E-4BF2-9D1C-4021FC67D1DA}"/>
              </a:ext>
            </a:extLst>
          </p:cNvPr>
          <p:cNvSpPr>
            <a:spLocks/>
          </p:cNvSpPr>
          <p:nvPr/>
        </p:nvSpPr>
        <p:spPr bwMode="gray">
          <a:xfrm>
            <a:off x="611981" y="1362075"/>
            <a:ext cx="4104000" cy="497720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00403FA1-6BC2-41AB-952C-C31D32EC7F8F}"/>
              </a:ext>
            </a:extLst>
          </p:cNvPr>
          <p:cNvSpPr>
            <a:spLocks/>
          </p:cNvSpPr>
          <p:nvPr/>
        </p:nvSpPr>
        <p:spPr bwMode="gray">
          <a:xfrm>
            <a:off x="9261981" y="1362075"/>
            <a:ext cx="4104000" cy="497720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3A8A32FE-E9A5-4986-A419-074B4C8A0D9D}"/>
              </a:ext>
            </a:extLst>
          </p:cNvPr>
          <p:cNvGrpSpPr/>
          <p:nvPr/>
        </p:nvGrpSpPr>
        <p:grpSpPr>
          <a:xfrm>
            <a:off x="611052" y="-257100"/>
            <a:ext cx="17065896" cy="108000"/>
            <a:chOff x="407368" y="-171400"/>
            <a:chExt cx="11377264" cy="72000"/>
          </a:xfrm>
        </p:grpSpPr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89D67E87-ADD5-4130-BEBC-599EF74A7062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EC3D1D90-1606-4B28-8363-E81D73FF9944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FB0FFA2F-B439-4C33-BA7D-53DFBBC6FB49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DEA27E02-EE60-4A0F-9FB1-DD3E8E70C90F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3DC02239-19BC-43F3-B3AE-7E654650C69C}"/>
                </a:ext>
              </a:extLst>
            </p:cNvPr>
            <p:cNvCxnSpPr/>
            <p:nvPr userDrawn="1"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0020409F-B637-4DE4-A478-566267868955}"/>
                </a:ext>
              </a:extLst>
            </p:cNvPr>
            <p:cNvCxnSpPr/>
            <p:nvPr userDrawn="1"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4E613488-621E-4543-9A2A-C13EB79B34BB}"/>
                </a:ext>
              </a:extLst>
            </p:cNvPr>
            <p:cNvCxnSpPr/>
            <p:nvPr userDrawn="1"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E867CAA5-72D2-474E-8101-D7D321438ED6}"/>
                </a:ext>
              </a:extLst>
            </p:cNvPr>
            <p:cNvCxnSpPr/>
            <p:nvPr userDrawn="1"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E7CAC662-701B-4CA1-BB4F-B980D5992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1058" y="6655669"/>
            <a:ext cx="3201842" cy="1046756"/>
          </a:xfrm>
          <a:prstGeom prst="rect">
            <a:avLst/>
          </a:prstGeom>
        </p:spPr>
      </p:pic>
      <p:sp>
        <p:nvSpPr>
          <p:cNvPr id="3" name="Website">
            <a:extLst>
              <a:ext uri="{FF2B5EF4-FFF2-40B4-BE49-F238E27FC236}">
                <a16:creationId xmlns:a16="http://schemas.microsoft.com/office/drawing/2014/main" id="{4B1CA0D2-1543-45DD-9AE5-891A3C57CAB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240772" y="8815908"/>
            <a:ext cx="324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marL="0" indent="0">
              <a:lnSpc>
                <a:spcPct val="110000"/>
              </a:lnSpc>
              <a:spcBef>
                <a:spcPts val="0"/>
              </a:spcBef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@</a:t>
            </a:r>
            <a:r>
              <a:rPr lang="de-DE" sz="1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ifhkoeln</a:t>
            </a:r>
            <a:endParaRPr lang="de-DE" sz="1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de-DE" sz="1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company</a:t>
            </a: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de-DE" sz="1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ifh-koeln-gmbh</a:t>
            </a:r>
            <a:endParaRPr lang="de-DE" sz="1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Postadresse">
            <a:extLst>
              <a:ext uri="{FF2B5EF4-FFF2-40B4-BE49-F238E27FC236}">
                <a16:creationId xmlns:a16="http://schemas.microsoft.com/office/drawing/2014/main" id="{5BC64B0C-862F-40A1-927F-4BF808FC12E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01889" y="6704282"/>
            <a:ext cx="3578883" cy="18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350"/>
              </a:spcAft>
              <a:tabLst>
                <a:tab pos="814388" algn="l"/>
                <a:tab pos="2831307" algn="l"/>
              </a:tabLst>
              <a:defRPr/>
            </a:pPr>
            <a:r>
              <a:rPr lang="de-DE"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IFH Köln GmbH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350"/>
              </a:spcAft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Dürener Str. 401 b</a:t>
            </a:r>
            <a:b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50858 Köln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350"/>
              </a:spcAft>
              <a:tabLst>
                <a:tab pos="814388" algn="l"/>
                <a:tab pos="2831307" algn="l"/>
              </a:tabLst>
              <a:defRPr/>
            </a:pPr>
            <a: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+49 (0) 221 943607-10</a:t>
            </a:r>
            <a:br>
              <a:rPr lang="de-DE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de-DE"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www.ifhkoeln.de</a:t>
            </a:r>
            <a:endParaRPr lang="de-DE" sz="1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tabLst>
                <a:tab pos="814388" algn="l"/>
                <a:tab pos="2831307" algn="l"/>
              </a:tabLst>
              <a:defRPr/>
            </a:pPr>
            <a:endParaRPr lang="de-DE" sz="1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E2D2BF-726C-4220-B9FC-43F337EBF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889" y="9023777"/>
            <a:ext cx="216000" cy="21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AD78A7-B756-4F3B-ACBD-2B7A6B1B4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889" y="8746472"/>
            <a:ext cx="216000" cy="216000"/>
          </a:xfrm>
          <a:prstGeom prst="rect">
            <a:avLst/>
          </a:prstGeom>
        </p:spPr>
      </p:pic>
      <p:sp>
        <p:nvSpPr>
          <p:cNvPr id="74" name="Rechteck 73">
            <a:extLst>
              <a:ext uri="{FF2B5EF4-FFF2-40B4-BE49-F238E27FC236}">
                <a16:creationId xmlns:a16="http://schemas.microsoft.com/office/drawing/2014/main" id="{A73D1FA2-C778-4688-848A-81F7E593B560}"/>
              </a:ext>
            </a:extLst>
          </p:cNvPr>
          <p:cNvSpPr>
            <a:spLocks/>
          </p:cNvSpPr>
          <p:nvPr/>
        </p:nvSpPr>
        <p:spPr bwMode="gray">
          <a:xfrm>
            <a:off x="13581988" y="1362075"/>
            <a:ext cx="4104000" cy="497720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4B17FF7-4786-4D12-8927-3B69611D82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46" name="Überschrift">
            <a:extLst>
              <a:ext uri="{FF2B5EF4-FFF2-40B4-BE49-F238E27FC236}">
                <a16:creationId xmlns:a16="http://schemas.microsoft.com/office/drawing/2014/main" id="{279B2E1D-8336-4F1B-91DB-390BBC251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47" name="4: Bild">
            <a:extLst>
              <a:ext uri="{FF2B5EF4-FFF2-40B4-BE49-F238E27FC236}">
                <a16:creationId xmlns:a16="http://schemas.microsoft.com/office/drawing/2014/main" id="{6F9C38DD-3D48-44A4-B20B-A0D193C2B93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13581988" y="1362075"/>
            <a:ext cx="4104000" cy="2696088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dk1"/>
                </a:solidFill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48" name="4: E-Mail">
            <a:extLst>
              <a:ext uri="{FF2B5EF4-FFF2-40B4-BE49-F238E27FC236}">
                <a16:creationId xmlns:a16="http://schemas.microsoft.com/office/drawing/2014/main" id="{4D169642-C4D3-4D0F-9E76-3C432F136E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3743988" y="5790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49" name="4: Telefon">
            <a:extLst>
              <a:ext uri="{FF2B5EF4-FFF2-40B4-BE49-F238E27FC236}">
                <a16:creationId xmlns:a16="http://schemas.microsoft.com/office/drawing/2014/main" id="{3A09F829-1CE4-47B9-9BE1-B5E12C476E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3743988" y="5466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60" name="4: Position">
            <a:extLst>
              <a:ext uri="{FF2B5EF4-FFF2-40B4-BE49-F238E27FC236}">
                <a16:creationId xmlns:a16="http://schemas.microsoft.com/office/drawing/2014/main" id="{120D4925-221E-4EE8-920B-D8E3D66374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3743988" y="4818736"/>
            <a:ext cx="3780000" cy="323531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61" name="4: Name">
            <a:extLst>
              <a:ext uri="{FF2B5EF4-FFF2-40B4-BE49-F238E27FC236}">
                <a16:creationId xmlns:a16="http://schemas.microsoft.com/office/drawing/2014/main" id="{4666EDC5-2203-4C93-AF16-7047C16A4B1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3743988" y="4278436"/>
            <a:ext cx="3780000" cy="43137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62" name="3: Bild">
            <a:extLst>
              <a:ext uri="{FF2B5EF4-FFF2-40B4-BE49-F238E27FC236}">
                <a16:creationId xmlns:a16="http://schemas.microsoft.com/office/drawing/2014/main" id="{523EADB3-EB69-4240-89F2-8BD90C92D85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9261981" y="1362075"/>
            <a:ext cx="4104000" cy="2696088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dk1"/>
                </a:solidFill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63" name="2: Bild">
            <a:extLst>
              <a:ext uri="{FF2B5EF4-FFF2-40B4-BE49-F238E27FC236}">
                <a16:creationId xmlns:a16="http://schemas.microsoft.com/office/drawing/2014/main" id="{9F475C0D-F1EA-48B6-90E7-928288B8E6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941974" y="1362075"/>
            <a:ext cx="4104000" cy="2696088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dk1"/>
                </a:solidFill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64" name="1: E-Mail">
            <a:extLst>
              <a:ext uri="{FF2B5EF4-FFF2-40B4-BE49-F238E27FC236}">
                <a16:creationId xmlns:a16="http://schemas.microsoft.com/office/drawing/2014/main" id="{D7F66A0E-9EC9-4B89-9EE9-6D5A28DAC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3981" y="5790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65" name="1: Telefon">
            <a:extLst>
              <a:ext uri="{FF2B5EF4-FFF2-40B4-BE49-F238E27FC236}">
                <a16:creationId xmlns:a16="http://schemas.microsoft.com/office/drawing/2014/main" id="{F65ECDC2-40CA-46EB-89F5-A7045AAD1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73981" y="5466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66" name="1: Position">
            <a:extLst>
              <a:ext uri="{FF2B5EF4-FFF2-40B4-BE49-F238E27FC236}">
                <a16:creationId xmlns:a16="http://schemas.microsoft.com/office/drawing/2014/main" id="{1419EB98-5FD9-4292-A757-0D0BAF29BE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73981" y="4818736"/>
            <a:ext cx="3780000" cy="323531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67" name="1: Name">
            <a:extLst>
              <a:ext uri="{FF2B5EF4-FFF2-40B4-BE49-F238E27FC236}">
                <a16:creationId xmlns:a16="http://schemas.microsoft.com/office/drawing/2014/main" id="{684ABD30-A0CA-4491-9A5E-5012A9578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73981" y="4278436"/>
            <a:ext cx="3780000" cy="43137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68" name="1: Bild">
            <a:extLst>
              <a:ext uri="{FF2B5EF4-FFF2-40B4-BE49-F238E27FC236}">
                <a16:creationId xmlns:a16="http://schemas.microsoft.com/office/drawing/2014/main" id="{70FD3D17-C045-4C2D-891D-5F681D81BB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11981" y="1362074"/>
            <a:ext cx="4104000" cy="2695793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dk1"/>
                </a:solidFill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69" name="2: E-Mail">
            <a:extLst>
              <a:ext uri="{FF2B5EF4-FFF2-40B4-BE49-F238E27FC236}">
                <a16:creationId xmlns:a16="http://schemas.microsoft.com/office/drawing/2014/main" id="{F6261CB8-7ECD-4961-8476-1D6A261B7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103974" y="5790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70" name="2: Telefon">
            <a:extLst>
              <a:ext uri="{FF2B5EF4-FFF2-40B4-BE49-F238E27FC236}">
                <a16:creationId xmlns:a16="http://schemas.microsoft.com/office/drawing/2014/main" id="{00959CA7-3B46-48B5-B229-1145418B5C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103974" y="5466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71" name="2: Position">
            <a:extLst>
              <a:ext uri="{FF2B5EF4-FFF2-40B4-BE49-F238E27FC236}">
                <a16:creationId xmlns:a16="http://schemas.microsoft.com/office/drawing/2014/main" id="{A04252AB-33AD-41B9-AD2E-4EE83D80F3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103974" y="4818736"/>
            <a:ext cx="3780000" cy="323531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72" name="2: Name">
            <a:extLst>
              <a:ext uri="{FF2B5EF4-FFF2-40B4-BE49-F238E27FC236}">
                <a16:creationId xmlns:a16="http://schemas.microsoft.com/office/drawing/2014/main" id="{8002F254-FCDA-472D-AB66-96BCE36FED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103974" y="4278436"/>
            <a:ext cx="3780000" cy="43137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73" name="3: E-Mail">
            <a:extLst>
              <a:ext uri="{FF2B5EF4-FFF2-40B4-BE49-F238E27FC236}">
                <a16:creationId xmlns:a16="http://schemas.microsoft.com/office/drawing/2014/main" id="{287BB812-9E18-4436-A3C0-2CC54B5947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423981" y="5790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80" name="3: Telefon">
            <a:extLst>
              <a:ext uri="{FF2B5EF4-FFF2-40B4-BE49-F238E27FC236}">
                <a16:creationId xmlns:a16="http://schemas.microsoft.com/office/drawing/2014/main" id="{71145703-FC79-406E-BA8A-B79DD01AA0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423981" y="5466302"/>
            <a:ext cx="3780000" cy="32353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81" name="3: Position">
            <a:extLst>
              <a:ext uri="{FF2B5EF4-FFF2-40B4-BE49-F238E27FC236}">
                <a16:creationId xmlns:a16="http://schemas.microsoft.com/office/drawing/2014/main" id="{092245D3-AF9C-4BA6-9DB1-3695454B2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9423981" y="4818736"/>
            <a:ext cx="3780000" cy="323531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dk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165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82" name="3: Name">
            <a:extLst>
              <a:ext uri="{FF2B5EF4-FFF2-40B4-BE49-F238E27FC236}">
                <a16:creationId xmlns:a16="http://schemas.microsoft.com/office/drawing/2014/main" id="{AFC8016A-E9A0-41FF-AB3B-A95B808F87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9423981" y="4278436"/>
            <a:ext cx="3780000" cy="43137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814388" algn="l"/>
              </a:tabLst>
              <a:defRPr sz="21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5EFA4765-0A13-E711-6CAD-6FF496ECFF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3940630802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Überschrift">
            <a:extLst>
              <a:ext uri="{FF2B5EF4-FFF2-40B4-BE49-F238E27FC236}">
                <a16:creationId xmlns:a16="http://schemas.microsoft.com/office/drawing/2014/main" id="{6A92EC04-1EED-43C3-90B4-2CF38D3F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AC5063D-D742-44BC-A1F7-81D901B25949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8352000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4B882810-E8A8-4D86-A897-C17D95CC5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9324020" y="1038225"/>
            <a:ext cx="8352000" cy="8425752"/>
          </a:xfrm>
          <a:prstGeom prst="rect">
            <a:avLst/>
          </a:prstGeom>
          <a:noFill/>
        </p:spPr>
        <p:txBody>
          <a:bodyPr bIns="864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/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63ECAA8-82F8-4705-ADA9-8703BEBA7B50}"/>
              </a:ext>
            </a:extLst>
          </p:cNvPr>
          <p:cNvGrpSpPr/>
          <p:nvPr/>
        </p:nvGrpSpPr>
        <p:grpSpPr>
          <a:xfrm>
            <a:off x="611052" y="-257100"/>
            <a:ext cx="17065896" cy="108000"/>
            <a:chOff x="407368" y="-171400"/>
            <a:chExt cx="11377264" cy="72000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DBF555E1-84F5-4C14-A93D-0BF12671204E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186C1F95-39E0-4893-885B-07E5AB2ED37D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B7CF568-8709-4A17-9684-F811B426BBF0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52928B16-63FD-49F1-B7C5-B99CCC158319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AD5293EF-F974-4A04-854B-F8180772D953}"/>
                </a:ext>
              </a:extLst>
            </p:cNvPr>
            <p:cNvCxnSpPr/>
            <p:nvPr/>
          </p:nvCxnSpPr>
          <p:spPr bwMode="gray">
            <a:xfrm>
              <a:off x="40736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95E8B04-0F9D-4C5F-841E-EE2E3C2796E5}"/>
                </a:ext>
              </a:extLst>
            </p:cNvPr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92FDB4B1-162F-48AA-82B4-C442C05CD784}"/>
                </a:ext>
              </a:extLst>
            </p:cNvPr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6508DF7A-86C4-4969-B8A0-98471B9E42E1}"/>
                </a:ext>
              </a:extLst>
            </p:cNvPr>
            <p:cNvCxnSpPr/>
            <p:nvPr/>
          </p:nvCxnSpPr>
          <p:spPr bwMode="gray">
            <a:xfrm>
              <a:off x="1178463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11015EC-EF5F-4FED-87D5-89F7CF966C64}"/>
              </a:ext>
            </a:extLst>
          </p:cNvPr>
          <p:cNvGrpSpPr/>
          <p:nvPr/>
        </p:nvGrpSpPr>
        <p:grpSpPr bwMode="gray">
          <a:xfrm>
            <a:off x="-361056" y="2335500"/>
            <a:ext cx="144000" cy="7128792"/>
            <a:chOff x="-456728" y="1556792"/>
            <a:chExt cx="216000" cy="4752528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92B108CC-FFC1-40A5-98BC-77A743969B9F}"/>
                </a:ext>
              </a:extLst>
            </p:cNvPr>
            <p:cNvCxnSpPr/>
            <p:nvPr/>
          </p:nvCxnSpPr>
          <p:spPr bwMode="gray">
            <a:xfrm>
              <a:off x="-456728" y="1556792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35AC894D-BFE7-4C4D-8A9C-36F5420FC068}"/>
                </a:ext>
              </a:extLst>
            </p:cNvPr>
            <p:cNvCxnSpPr/>
            <p:nvPr/>
          </p:nvCxnSpPr>
          <p:spPr bwMode="gray">
            <a:xfrm>
              <a:off x="-456728" y="6309320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Quellenangabe">
            <a:extLst>
              <a:ext uri="{FF2B5EF4-FFF2-40B4-BE49-F238E27FC236}">
                <a16:creationId xmlns:a16="http://schemas.microsoft.com/office/drawing/2014/main" id="{98CCC3E0-049C-4A16-99F0-378C93F9A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8E47D900-E675-F961-1895-E5FA231D00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176779253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CCEF571-0604-4E88-9A9F-C5D9A70B49B1}"/>
              </a:ext>
            </a:extLst>
          </p:cNvPr>
          <p:cNvSpPr>
            <a:spLocks/>
          </p:cNvSpPr>
          <p:nvPr/>
        </p:nvSpPr>
        <p:spPr bwMode="gray">
          <a:xfrm>
            <a:off x="611982" y="1038225"/>
            <a:ext cx="17064033" cy="84257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>
              <a:solidFill>
                <a:schemeClr val="tx1"/>
              </a:solidFill>
            </a:endParaRPr>
          </a:p>
        </p:txBody>
      </p:sp>
      <p:sp>
        <p:nvSpPr>
          <p:cNvPr id="4" name="Foliennummernplatzhalt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/>
              <a:t>‹Nr.›</a:t>
            </a:fld>
            <a:endParaRPr lang="de-DE"/>
          </a:p>
        </p:txBody>
      </p:sp>
      <p:sp>
        <p:nvSpPr>
          <p:cNvPr id="7" name="Überschrift">
            <a:extLst>
              <a:ext uri="{FF2B5EF4-FFF2-40B4-BE49-F238E27FC236}">
                <a16:creationId xmlns:a16="http://schemas.microsoft.com/office/drawing/2014/main" id="{6A92EC04-1EED-43C3-90B4-2CF38D3F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11982" y="390526"/>
            <a:ext cx="15120000" cy="46750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Einzeilige Überschrift</a:t>
            </a:r>
          </a:p>
        </p:txBody>
      </p:sp>
      <p:sp>
        <p:nvSpPr>
          <p:cNvPr id="9" name="Quellenangabe">
            <a:extLst>
              <a:ext uri="{FF2B5EF4-FFF2-40B4-BE49-F238E27FC236}">
                <a16:creationId xmlns:a16="http://schemas.microsoft.com/office/drawing/2014/main" id="{9704947E-87DE-4DDC-892F-0D1A9234D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982" y="9761477"/>
            <a:ext cx="11232318" cy="27000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5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Fußnote/Quellenangabe</a:t>
            </a:r>
          </a:p>
        </p:txBody>
      </p:sp>
      <p:sp>
        <p:nvSpPr>
          <p:cNvPr id="5" name="Fußzeilenplatzhalter 6">
            <a:extLst>
              <a:ext uri="{FF2B5EF4-FFF2-40B4-BE49-F238E27FC236}">
                <a16:creationId xmlns:a16="http://schemas.microsoft.com/office/drawing/2014/main" id="{D7D96528-0C42-B980-860B-430101179A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r"/>
            <a:r>
              <a:rPr lang="de-DE"/>
              <a:t>VITALE INNENSTÄDTE 2024</a:t>
            </a:r>
          </a:p>
        </p:txBody>
      </p:sp>
    </p:spTree>
    <p:extLst>
      <p:ext uri="{BB962C8B-B14F-4D97-AF65-F5344CB8AC3E}">
        <p14:creationId xmlns:p14="http://schemas.microsoft.com/office/powerpoint/2010/main" val="339709206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1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4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3.xml"/><Relationship Id="rId27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platzhalter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 bwMode="gray">
          <a:xfrm>
            <a:off x="17136015" y="9761477"/>
            <a:ext cx="540000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50">
                <a:solidFill>
                  <a:srgbClr val="23272D"/>
                </a:solidFill>
              </a:defRPr>
            </a:lvl1pPr>
          </a:lstStyle>
          <a:p>
            <a:fld id="{8FF9B0DE-3FEB-4AA0-B465-B80EF7C1333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 bwMode="gray">
          <a:xfrm>
            <a:off x="611979" y="390524"/>
            <a:ext cx="15120000" cy="46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47858517-B530-4846-9251-C0AA37C4E8AC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2100">
              <a:solidFill>
                <a:schemeClr val="tx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78595B2-6E4B-4EE0-BC08-D38B797EE195}"/>
              </a:ext>
            </a:extLst>
          </p:cNvPr>
          <p:cNvGrpSpPr/>
          <p:nvPr/>
        </p:nvGrpSpPr>
        <p:grpSpPr>
          <a:xfrm>
            <a:off x="1151112" y="-257100"/>
            <a:ext cx="15985776" cy="108000"/>
            <a:chOff x="767408" y="-171400"/>
            <a:chExt cx="10657184" cy="72000"/>
          </a:xfrm>
        </p:grpSpPr>
        <p:cxnSp>
          <p:nvCxnSpPr>
            <p:cNvPr id="16" name="Gerader Verbinder 15"/>
            <p:cNvCxnSpPr/>
            <p:nvPr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8DD179E-3B28-4A1B-BC49-41D6719C508A}"/>
                </a:ext>
              </a:extLst>
            </p:cNvPr>
            <p:cNvCxnSpPr/>
            <p:nvPr userDrawn="1"/>
          </p:nvCxnSpPr>
          <p:spPr bwMode="gray">
            <a:xfrm>
              <a:off x="767408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D9CE9430-529C-4D07-BF36-AE4AFA6FDCA2}"/>
                </a:ext>
              </a:extLst>
            </p:cNvPr>
            <p:cNvCxnSpPr/>
            <p:nvPr userDrawn="1"/>
          </p:nvCxnSpPr>
          <p:spPr bwMode="gray">
            <a:xfrm>
              <a:off x="5879976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7DE4961B-1AC4-4DB2-B032-5DCB20ED5896}"/>
                </a:ext>
              </a:extLst>
            </p:cNvPr>
            <p:cNvCxnSpPr/>
            <p:nvPr userDrawn="1"/>
          </p:nvCxnSpPr>
          <p:spPr bwMode="gray">
            <a:xfrm>
              <a:off x="6312000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C362A471-1472-45E8-BCA5-6344CF3EEE21}"/>
                </a:ext>
              </a:extLst>
            </p:cNvPr>
            <p:cNvCxnSpPr/>
            <p:nvPr userDrawn="1"/>
          </p:nvCxnSpPr>
          <p:spPr bwMode="gray">
            <a:xfrm>
              <a:off x="11424592" y="-171400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DE39E82-7C44-4D98-B0F9-AB0F27808E08}"/>
              </a:ext>
            </a:extLst>
          </p:cNvPr>
          <p:cNvGrpSpPr/>
          <p:nvPr/>
        </p:nvGrpSpPr>
        <p:grpSpPr bwMode="gray">
          <a:xfrm>
            <a:off x="-361056" y="2119164"/>
            <a:ext cx="144000" cy="6804756"/>
            <a:chOff x="-456728" y="1412568"/>
            <a:chExt cx="216000" cy="4536504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07F4CB10-D98E-43AB-BE67-F6E8599BC5AA}"/>
                </a:ext>
              </a:extLst>
            </p:cNvPr>
            <p:cNvCxnSpPr/>
            <p:nvPr userDrawn="1"/>
          </p:nvCxnSpPr>
          <p:spPr bwMode="gray">
            <a:xfrm>
              <a:off x="-456728" y="141256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A0964D77-AB02-4BD9-A325-E8CDB7FA2680}"/>
                </a:ext>
              </a:extLst>
            </p:cNvPr>
            <p:cNvCxnSpPr/>
            <p:nvPr userDrawn="1"/>
          </p:nvCxnSpPr>
          <p:spPr bwMode="gray">
            <a:xfrm>
              <a:off x="-456728" y="5949072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mpower - DO NOT DELETE!!!">
            <a:extLst>
              <a:ext uri="{FF2B5EF4-FFF2-40B4-BE49-F238E27FC236}">
                <a16:creationId xmlns:a16="http://schemas.microsoft.com/office/drawing/2014/main" id="{A1A6BCFA-BCC1-461B-8463-D02A66BA9DB6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2100">
              <a:solidFill>
                <a:schemeClr val="tx1"/>
              </a:solidFill>
            </a:endParaRPr>
          </a:p>
        </p:txBody>
      </p:sp>
      <p:pic>
        <p:nvPicPr>
          <p:cNvPr id="3" name="IFH#klein">
            <a:extLst>
              <a:ext uri="{FF2B5EF4-FFF2-40B4-BE49-F238E27FC236}">
                <a16:creationId xmlns:a16="http://schemas.microsoft.com/office/drawing/2014/main" id="{41BCFFC6-95C2-42DF-B46D-2794525D0424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172726" y="390524"/>
            <a:ext cx="1503294" cy="314325"/>
          </a:xfrm>
          <a:prstGeom prst="rect">
            <a:avLst/>
          </a:prstGeom>
        </p:spPr>
      </p:pic>
      <p:pic>
        <p:nvPicPr>
          <p:cNvPr id="8" name="Grafik 7" descr="Ein Bild, das Muster enthält.&#10;&#10;Automatisch generierte Beschreibung">
            <a:extLst>
              <a:ext uri="{FF2B5EF4-FFF2-40B4-BE49-F238E27FC236}">
                <a16:creationId xmlns:a16="http://schemas.microsoft.com/office/drawing/2014/main" id="{4C77902B-3318-DC66-8816-6D48091A9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672748" cy="102869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7297D77-8D64-B781-3BBF-75BDE3D9BE47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 l="49078" b="46691"/>
          <a:stretch/>
        </p:blipFill>
        <p:spPr>
          <a:xfrm>
            <a:off x="-1" y="7561849"/>
            <a:ext cx="8954915" cy="27251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E6721E-EC88-8ED3-0D1A-8949556C30C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 t="52844" r="-68" b="4492"/>
          <a:stretch/>
        </p:blipFill>
        <p:spPr>
          <a:xfrm>
            <a:off x="14306108" y="0"/>
            <a:ext cx="4022763" cy="1028700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C45FAC7-4946-517F-5850-8D3D95E7C99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6516" y="2191809"/>
            <a:ext cx="0" cy="5370039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08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l" defTabSz="1028700" rtl="0" eaLnBrk="1" latinLnBrk="0" hangingPunct="1">
        <a:lnSpc>
          <a:spcPct val="100000"/>
        </a:lnSpc>
        <a:spcBef>
          <a:spcPct val="0"/>
        </a:spcBef>
        <a:buNone/>
        <a:defRPr sz="3000" b="1" kern="1200" cap="all" baseline="0">
          <a:solidFill>
            <a:srgbClr val="23272D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1028700" rtl="0" eaLnBrk="1" latinLnBrk="0" hangingPunct="1">
        <a:lnSpc>
          <a:spcPts val="2700"/>
        </a:lnSpc>
        <a:spcBef>
          <a:spcPts val="9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"/>
        <a:defRPr sz="2100" b="0" kern="1200">
          <a:solidFill>
            <a:srgbClr val="23272D"/>
          </a:solidFill>
          <a:latin typeface="+mn-lt"/>
          <a:ea typeface="+mn-ea"/>
          <a:cs typeface="+mn-cs"/>
        </a:defRPr>
      </a:lvl1pPr>
      <a:lvl2pPr marL="540000" indent="-270000" algn="l" defTabSz="1028700" rtl="0" eaLnBrk="1" latinLnBrk="0" hangingPunct="1">
        <a:lnSpc>
          <a:spcPts val="2700"/>
        </a:lnSpc>
        <a:spcBef>
          <a:spcPts val="45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"/>
        <a:defRPr sz="1800" kern="1200">
          <a:solidFill>
            <a:srgbClr val="23272D"/>
          </a:solidFill>
          <a:latin typeface="+mn-lt"/>
          <a:ea typeface="+mn-ea"/>
          <a:cs typeface="+mn-cs"/>
        </a:defRPr>
      </a:lvl2pPr>
      <a:lvl3pPr marL="810000" indent="-270000" algn="l" defTabSz="1028700" rtl="0" eaLnBrk="1" latinLnBrk="0" hangingPunct="1">
        <a:lnSpc>
          <a:spcPts val="2700"/>
        </a:lnSpc>
        <a:spcBef>
          <a:spcPts val="45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"/>
        <a:defRPr sz="1800" kern="1200">
          <a:solidFill>
            <a:srgbClr val="23272D"/>
          </a:solidFill>
          <a:latin typeface="+mn-lt"/>
          <a:ea typeface="+mn-ea"/>
          <a:cs typeface="+mn-cs"/>
        </a:defRPr>
      </a:lvl3pPr>
      <a:lvl4pPr marL="1080000" indent="-270000" algn="l" defTabSz="1028700" rtl="0" eaLnBrk="1" latinLnBrk="0" hangingPunct="1">
        <a:lnSpc>
          <a:spcPts val="2700"/>
        </a:lnSpc>
        <a:spcBef>
          <a:spcPts val="45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"/>
        <a:defRPr sz="1800" kern="1200">
          <a:solidFill>
            <a:srgbClr val="23272D"/>
          </a:solidFill>
          <a:latin typeface="+mn-lt"/>
          <a:ea typeface="+mn-ea"/>
          <a:cs typeface="+mn-cs"/>
        </a:defRPr>
      </a:lvl4pPr>
      <a:lvl5pPr marL="810000" indent="0" algn="l" defTabSz="10287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accent1"/>
        </a:buClr>
        <a:buFont typeface="Wingdings 2" panose="05020102010507070707" pitchFamily="18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70000" algn="l" defTabSz="10287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accent1"/>
        </a:buClr>
        <a:buFont typeface="Wingdings 2" panose="05020102010507070707" pitchFamily="18" charset="2"/>
        <a:buChar char="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10287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accent1"/>
        </a:buClr>
        <a:buFont typeface="Wingdings 2" panose="05020102010507070707" pitchFamily="18" charset="2"/>
        <a:buChar char="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10287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accent1"/>
        </a:buClr>
        <a:buFont typeface="Wingdings 2" panose="05020102010507070707" pitchFamily="18" charset="2"/>
        <a:buChar char="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10287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accent1"/>
        </a:buClr>
        <a:buFont typeface="Wingdings 2" panose="05020102010507070707" pitchFamily="18" charset="2"/>
        <a:buChar char="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8" pos="257">
          <p15:clr>
            <a:srgbClr val="547EBF"/>
          </p15:clr>
        </p15:guide>
        <p15:guide id="19" pos="3840">
          <p15:clr>
            <a:srgbClr val="A4A3A4"/>
          </p15:clr>
        </p15:guide>
        <p15:guide id="20" pos="3704">
          <p15:clr>
            <a:srgbClr val="547EBF"/>
          </p15:clr>
        </p15:guide>
        <p15:guide id="21" pos="3976">
          <p15:clr>
            <a:srgbClr val="547EBF"/>
          </p15:clr>
        </p15:guide>
        <p15:guide id="22" pos="7423">
          <p15:clr>
            <a:srgbClr val="547EBF"/>
          </p15:clr>
        </p15:guide>
        <p15:guide id="23" orient="horz" pos="890">
          <p15:clr>
            <a:srgbClr val="547EBF"/>
          </p15:clr>
        </p15:guide>
        <p15:guide id="24" orient="horz" pos="3974">
          <p15:clr>
            <a:srgbClr val="547EBF"/>
          </p15:clr>
        </p15:guide>
        <p15:guide id="25" orient="horz" pos="164">
          <p15:clr>
            <a:srgbClr val="547EBF"/>
          </p15:clr>
        </p15:guide>
        <p15:guide id="26" pos="484">
          <p15:clr>
            <a:srgbClr val="547EBF"/>
          </p15:clr>
        </p15:guide>
        <p15:guide id="27" pos="7196">
          <p15:clr>
            <a:srgbClr val="547EBF"/>
          </p15:clr>
        </p15:guide>
        <p15:guide id="29" orient="horz" pos="572">
          <p15:clr>
            <a:srgbClr val="547EBF"/>
          </p15:clr>
        </p15:guide>
        <p15:guide id="30" orient="horz" pos="437">
          <p15:clr>
            <a:srgbClr val="547EBF"/>
          </p15:clr>
        </p15:guide>
        <p15:guide id="31" orient="horz" pos="3747">
          <p15:clr>
            <a:srgbClr val="547EBF"/>
          </p15:clr>
        </p15:guide>
        <p15:guide id="32" orient="horz" pos="1117">
          <p15:clr>
            <a:srgbClr val="547EBF"/>
          </p15:clr>
        </p15:guide>
        <p15:guide id="33" orient="horz" pos="981">
          <p15:clr>
            <a:srgbClr val="547EBF"/>
          </p15:clr>
        </p15:guide>
        <p15:guide id="34" orient="horz" pos="364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14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19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dtlabore-deutschland.d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forms/d/e/1FAIpQLSfKoCdRXii_GKA_JX23fy5OscD621-dEr_3EvirTzJKS6JT2Q/viewform?usp=publish-editor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19.svg"/><Relationship Id="rId7" Type="http://schemas.openxmlformats.org/officeDocument/2006/relationships/image" Target="../media/image35.svg"/><Relationship Id="rId12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9.svg"/><Relationship Id="rId5" Type="http://schemas.openxmlformats.org/officeDocument/2006/relationships/image" Target="../media/image41.sv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47.svg"/><Relationship Id="rId14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8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314BB-B793-1798-ED74-5BC00A266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lectric Blue (Farbe), Screenshot, Blau, Azurblau enthält.&#10;&#10;KI-generierte Inhalte können fehlerhaft sein.">
            <a:extLst>
              <a:ext uri="{FF2B5EF4-FFF2-40B4-BE49-F238E27FC236}">
                <a16:creationId xmlns:a16="http://schemas.microsoft.com/office/drawing/2014/main" id="{E3BA48E5-83A9-C61D-B089-33D34B858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024" y="-7117"/>
            <a:ext cx="19397443" cy="107880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B2B8EC-7612-95F4-6D92-1C14CAD34F0C}"/>
              </a:ext>
            </a:extLst>
          </p:cNvPr>
          <p:cNvSpPr txBox="1"/>
          <p:nvPr/>
        </p:nvSpPr>
        <p:spPr>
          <a:xfrm>
            <a:off x="1079104" y="8599884"/>
            <a:ext cx="9662160" cy="10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de-DE" sz="4600" b="1" dirty="0">
                <a:solidFill>
                  <a:prstClr val="white"/>
                </a:solidFill>
                <a:cs typeface="Arial" panose="020B0604020202020204" pitchFamily="34" charset="0"/>
              </a:rPr>
              <a:t>www.die-Stadtretter.de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70F7EF-CEE7-4C62-C0E3-EB29AE5D279D}"/>
              </a:ext>
            </a:extLst>
          </p:cNvPr>
          <p:cNvSpPr txBox="1"/>
          <p:nvPr/>
        </p:nvSpPr>
        <p:spPr>
          <a:xfrm>
            <a:off x="-217040" y="2983260"/>
            <a:ext cx="1908212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de-DE" sz="14600" b="1" dirty="0">
                <a:solidFill>
                  <a:schemeClr val="bg1"/>
                </a:solidFill>
              </a:rPr>
              <a:t>Stadt im Umbruch: </a:t>
            </a:r>
          </a:p>
          <a:p>
            <a:pPr algn="ctr" fontAlgn="base"/>
            <a:r>
              <a:rPr lang="de-DE" sz="6600" b="1" dirty="0">
                <a:solidFill>
                  <a:schemeClr val="bg1"/>
                </a:solidFill>
              </a:rPr>
              <a:t>	Was 2025 war. Was 2026 braucht.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BE09D13-1289-7601-E619-73C297F27D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BCC4F7-2CF0-72C2-7B92-63626967EB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 defTabSz="1371600"/>
            <a:r>
              <a:rPr lang="de-DE">
                <a:solidFill>
                  <a:srgbClr val="23272D"/>
                </a:solidFill>
                <a:latin typeface="Verdana"/>
              </a:rPr>
              <a:t>VITALE INNENSTÄDTE 2024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8C521-21FF-B8FB-519F-A8A41F374C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371600"/>
            <a:fld id="{8FF9B0DE-3FEB-4AA0-B465-B80EF7C1333D}" type="slidenum">
              <a:rPr lang="de-DE">
                <a:latin typeface="Verdana"/>
              </a:rPr>
              <a:pPr defTabSz="1371600"/>
              <a:t>10</a:t>
            </a:fld>
            <a:endParaRPr lang="de-DE">
              <a:latin typeface="Verdana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0740B8-9890-7586-4D6F-FE17B404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069D2D9-DFAF-AC5A-E20C-94F681B7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Gastronomie im Trend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E60A6F-32AF-8748-6DA1-A95141BE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7999769"/>
            <a:ext cx="2943225" cy="4286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F26FBD-7954-559D-E3AD-E2642490D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46" y="1855790"/>
            <a:ext cx="13479597" cy="34990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BFED4B3-8B36-DE1B-B74C-19AA121E39CB}"/>
              </a:ext>
            </a:extLst>
          </p:cNvPr>
          <p:cNvSpPr txBox="1"/>
          <p:nvPr/>
        </p:nvSpPr>
        <p:spPr bwMode="gray">
          <a:xfrm>
            <a:off x="1024147" y="6138941"/>
            <a:ext cx="122284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de-DE" sz="2700" dirty="0">
                <a:solidFill>
                  <a:srgbClr val="0A1924"/>
                </a:solidFill>
                <a:latin typeface="IBM Plex Sans" panose="020B0503050203000203" pitchFamily="34" charset="0"/>
              </a:rPr>
              <a:t>Die Experten rechnen damit, dass die Branche noch weiter ausdünnen wird. </a:t>
            </a:r>
            <a:r>
              <a:rPr lang="de-DE" sz="2700" i="1" dirty="0">
                <a:solidFill>
                  <a:srgbClr val="0A1924"/>
                </a:solidFill>
                <a:latin typeface="IBM Plex Sans" panose="020B0503050203000203" pitchFamily="34" charset="0"/>
              </a:rPr>
              <a:t>"Die Welle hat gerade erst begonnen", sagte Patrik-Ludwig </a:t>
            </a:r>
            <a:r>
              <a:rPr lang="de-DE" sz="2700" i="1" dirty="0" err="1">
                <a:solidFill>
                  <a:srgbClr val="0A1924"/>
                </a:solidFill>
                <a:latin typeface="IBM Plex Sans" panose="020B0503050203000203" pitchFamily="34" charset="0"/>
              </a:rPr>
              <a:t>Hantzsch</a:t>
            </a:r>
            <a:r>
              <a:rPr lang="de-DE" sz="2700" i="1" dirty="0">
                <a:solidFill>
                  <a:srgbClr val="0A1924"/>
                </a:solidFill>
                <a:latin typeface="IBM Plex Sans" panose="020B0503050203000203" pitchFamily="34" charset="0"/>
              </a:rPr>
              <a:t>, Leiter der Creditreform-Wirtschaftsforschung.</a:t>
            </a:r>
            <a:endParaRPr lang="de-DE" sz="2700" i="1" dirty="0">
              <a:solidFill>
                <a:srgbClr val="23272D"/>
              </a:solidFill>
              <a:latin typeface="Verdana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15982B5-32CE-1790-AB19-F74EEDF5E071}"/>
              </a:ext>
            </a:extLst>
          </p:cNvPr>
          <p:cNvSpPr/>
          <p:nvPr/>
        </p:nvSpPr>
        <p:spPr bwMode="gray">
          <a:xfrm>
            <a:off x="2891482" y="1855790"/>
            <a:ext cx="4884008" cy="46750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88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E314F56-B82A-C30E-FBC0-C993BC22EA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3065" y="1684095"/>
            <a:ext cx="15982950" cy="756012"/>
          </a:xfrm>
        </p:spPr>
        <p:txBody>
          <a:bodyPr/>
          <a:lstStyle/>
          <a:p>
            <a:r>
              <a:rPr lang="de-DE" sz="4200" dirty="0">
                <a:solidFill>
                  <a:srgbClr val="04999B"/>
                </a:solidFill>
              </a:rPr>
              <a:t>DATEV Mittelstandsindex August 2025</a:t>
            </a:r>
          </a:p>
          <a:p>
            <a:endParaRPr lang="de-DE" sz="4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A2C433-903D-FEEA-FFD6-2B7E25F99F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371600"/>
            <a:fld id="{8FF9B0DE-3FEB-4AA0-B465-B80EF7C1333D}" type="slidenum">
              <a:rPr lang="de-DE">
                <a:latin typeface="Verdana"/>
              </a:rPr>
              <a:pPr defTabSz="1371600"/>
              <a:t>11</a:t>
            </a:fld>
            <a:endParaRPr lang="de-DE">
              <a:latin typeface="Verdana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74C7A5-A895-4D36-1A5E-3FC509534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DEBAB9-60C3-468A-71B2-C13D150F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Gastronomie 2025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358EC12-25ED-DCE3-E718-B2EEB6011EBB}"/>
              </a:ext>
            </a:extLst>
          </p:cNvPr>
          <p:cNvSpPr/>
          <p:nvPr/>
        </p:nvSpPr>
        <p:spPr bwMode="gray">
          <a:xfrm>
            <a:off x="1152527" y="2905235"/>
            <a:ext cx="15677381" cy="3475272"/>
          </a:xfrm>
          <a:prstGeom prst="rect">
            <a:avLst/>
          </a:prstGeom>
          <a:solidFill>
            <a:srgbClr val="00518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/>
            <a:endParaRPr lang="de-DE" sz="900" dirty="0">
              <a:solidFill>
                <a:srgbClr val="FFFFFF"/>
              </a:solidFill>
              <a:latin typeface="CompatilDatevW01"/>
            </a:endParaRPr>
          </a:p>
          <a:p>
            <a:pPr defTabSz="1371600"/>
            <a:r>
              <a:rPr lang="de-DE" sz="4800" dirty="0">
                <a:solidFill>
                  <a:srgbClr val="FFFFFF"/>
                </a:solidFill>
                <a:latin typeface="CompatilDatevW01"/>
              </a:rPr>
              <a:t>   Sommerbelebung in der GASTRONOMIE bleibt aus</a:t>
            </a:r>
          </a:p>
          <a:p>
            <a:pPr defTabSz="1371600"/>
            <a:endParaRPr lang="de-DE" sz="750" dirty="0">
              <a:solidFill>
                <a:srgbClr val="FFFFFF"/>
              </a:solidFill>
              <a:latin typeface="CompatilDatevW01"/>
            </a:endParaRPr>
          </a:p>
          <a:p>
            <a:pPr defTabSz="1371600"/>
            <a:r>
              <a:rPr lang="de-DE" sz="3000" dirty="0">
                <a:solidFill>
                  <a:srgbClr val="FFFFFF"/>
                </a:solidFill>
                <a:latin typeface="Segoe UI" panose="020B0502040204020203" pitchFamily="34" charset="0"/>
              </a:rPr>
              <a:t>•  Umsatz sinkt im Vorjahresvergleich um 1,7 Prozent – im Gastgewerbe um 4,0 Prozent</a:t>
            </a:r>
          </a:p>
          <a:p>
            <a:pPr defTabSz="1371600"/>
            <a:r>
              <a:rPr lang="de-DE" sz="3000" dirty="0">
                <a:solidFill>
                  <a:srgbClr val="FFFFFF"/>
                </a:solidFill>
                <a:latin typeface="Segoe UI" panose="020B0502040204020203" pitchFamily="34" charset="0"/>
              </a:rPr>
              <a:t>•  Verarbeitendes Gewerbe verzeichnet ebenfalls stark rückläufige Umsätze</a:t>
            </a:r>
          </a:p>
          <a:p>
            <a:pPr defTabSz="1371600"/>
            <a:r>
              <a:rPr lang="de-DE" sz="3000" dirty="0">
                <a:solidFill>
                  <a:srgbClr val="FFFFFF"/>
                </a:solidFill>
                <a:latin typeface="Segoe UI" panose="020B0502040204020203" pitchFamily="34" charset="0"/>
              </a:rPr>
              <a:t>•  Löhne und Gehälter wachsen weiter – plus 4,0 Prozent</a:t>
            </a:r>
          </a:p>
          <a:p>
            <a:pPr defTabSz="1371600"/>
            <a:r>
              <a:rPr lang="de-DE" sz="3000" dirty="0">
                <a:solidFill>
                  <a:srgbClr val="FFFFFF"/>
                </a:solidFill>
                <a:latin typeface="Segoe UI" panose="020B0502040204020203" pitchFamily="34" charset="0"/>
              </a:rPr>
              <a:t>•  Beschäftigung sinkt insgesamt um 0,3 Prozent – im Gastgewerbe um 3,4 Prozent</a:t>
            </a:r>
          </a:p>
        </p:txBody>
      </p:sp>
      <p:pic>
        <p:nvPicPr>
          <p:cNvPr id="3074" name="Picture 2" descr="DATEV">
            <a:extLst>
              <a:ext uri="{FF2B5EF4-FFF2-40B4-BE49-F238E27FC236}">
                <a16:creationId xmlns:a16="http://schemas.microsoft.com/office/drawing/2014/main" id="{5B8C8D89-C322-6CE9-BA71-B2B857B04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1" y="7106538"/>
            <a:ext cx="1481046" cy="146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203C9B6-8B7F-A5C3-B551-F37D9B28F20A}"/>
              </a:ext>
            </a:extLst>
          </p:cNvPr>
          <p:cNvSpPr txBox="1"/>
          <p:nvPr/>
        </p:nvSpPr>
        <p:spPr bwMode="gray">
          <a:xfrm>
            <a:off x="1152527" y="7145087"/>
            <a:ext cx="931055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de-DE" sz="2700" i="1" dirty="0">
                <a:solidFill>
                  <a:srgbClr val="000000"/>
                </a:solidFill>
                <a:latin typeface="Segoe UI" panose="020B0502040204020203" pitchFamily="34" charset="0"/>
              </a:rPr>
              <a:t> „Mit der ausbleibenden Sommerbelebung </a:t>
            </a:r>
            <a:r>
              <a:rPr lang="de-DE" sz="27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verschärft sich die wirtschaftliche Lage in der Gastronomie weiter</a:t>
            </a:r>
            <a:r>
              <a:rPr lang="de-DE" sz="2700" i="1" dirty="0">
                <a:solidFill>
                  <a:srgbClr val="000000"/>
                </a:solidFill>
                <a:latin typeface="Segoe UI" panose="020B0502040204020203" pitchFamily="34" charset="0"/>
              </a:rPr>
              <a:t>”, </a:t>
            </a:r>
            <a:br>
              <a:rPr lang="de-DE" sz="2700" i="1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de-DE" sz="2700" i="1" dirty="0">
                <a:solidFill>
                  <a:srgbClr val="000000"/>
                </a:solidFill>
                <a:latin typeface="Segoe UI" panose="020B0502040204020203" pitchFamily="34" charset="0"/>
              </a:rPr>
              <a:t>sagt Prof. Dr. Robert Mayr, CEO der DATEV eG. </a:t>
            </a:r>
            <a:endParaRPr lang="de-DE" sz="2700" i="1" dirty="0">
              <a:solidFill>
                <a:srgbClr val="2327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185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15E4C8-F76A-AE10-24E7-AE5BE229D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AECF18-C4EB-031D-6E6E-A7185479D42B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F7F1C51-B7EA-6AB6-275A-03E03CF776D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03DE1A5-04D4-280C-9239-9B9D2B6F07B2}"/>
              </a:ext>
            </a:extLst>
          </p:cNvPr>
          <p:cNvSpPr/>
          <p:nvPr/>
        </p:nvSpPr>
        <p:spPr>
          <a:xfrm>
            <a:off x="3671392" y="3199284"/>
            <a:ext cx="13177464" cy="30963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EE8FA8-3E3E-E590-4927-DDF013F42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413538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Perspektive</a:t>
            </a:r>
          </a:p>
          <a:p>
            <a:pPr algn="ctr"/>
            <a:r>
              <a:rPr lang="de-DE" sz="7200" b="1" dirty="0" err="1">
                <a:solidFill>
                  <a:schemeClr val="bg1"/>
                </a:solidFill>
              </a:rPr>
              <a:t>Besucher:innen</a:t>
            </a:r>
            <a:endParaRPr lang="de-DE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4A80B-8B5A-A23D-7FF7-3D6694068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5366127-8880-8BBD-6BDB-E45F58E0A2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2524" y="1363152"/>
            <a:ext cx="16211549" cy="756012"/>
          </a:xfrm>
        </p:spPr>
        <p:txBody>
          <a:bodyPr/>
          <a:lstStyle/>
          <a:p>
            <a:r>
              <a:rPr lang="de-DE" err="1"/>
              <a:t>Besucher:innen</a:t>
            </a:r>
            <a:r>
              <a:rPr lang="de-DE"/>
              <a:t> fordern Maßnahmen gegen Leerstand und lokale Aufwertung – Verkehrsthema polarisiert.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C764714-C5E5-E219-2F12-7CAAE3E334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13</a:t>
            </a:fld>
            <a:endParaRPr lang="de-DE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2955BE-C9A0-DCAF-6C58-3794B4CA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Besuchererwartungen: Maßnahmenrelevanz (T0p 10)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ußzeilenplatzhalter 18">
            <a:extLst>
              <a:ext uri="{FF2B5EF4-FFF2-40B4-BE49-F238E27FC236}">
                <a16:creationId xmlns:a16="http://schemas.microsoft.com/office/drawing/2014/main" id="{18BF904F-E629-AA86-01D5-6F783162FDEC}"/>
              </a:ext>
            </a:extLst>
          </p:cNvPr>
          <p:cNvSpPr txBox="1">
            <a:spLocks/>
          </p:cNvSpPr>
          <p:nvPr/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r">
              <a:defRPr sz="900">
                <a:solidFill>
                  <a:srgbClr val="23272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de-DE" sz="1350">
                <a:latin typeface="Verdana"/>
              </a:rPr>
              <a:t>VITALE INNENSTÄDTE 2024</a:t>
            </a:r>
          </a:p>
        </p:txBody>
      </p:sp>
      <p:sp>
        <p:nvSpPr>
          <p:cNvPr id="8" name="Frage | unten">
            <a:extLst>
              <a:ext uri="{FF2B5EF4-FFF2-40B4-BE49-F238E27FC236}">
                <a16:creationId xmlns:a16="http://schemas.microsoft.com/office/drawing/2014/main" id="{967DEED2-4418-0D28-003E-8F9E05A40BD0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1152525" y="8562842"/>
            <a:ext cx="646659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371600">
              <a:buClr>
                <a:srgbClr val="000073"/>
              </a:buClr>
              <a:defRPr/>
            </a:pPr>
            <a:r>
              <a:rPr lang="de-DE" sz="1350" b="1">
                <a:solidFill>
                  <a:srgbClr val="23272D"/>
                </a:solidFill>
                <a:latin typeface="Verdana"/>
              </a:rPr>
              <a:t>FRAGE</a:t>
            </a:r>
            <a:endParaRPr lang="de-DE" sz="1350" b="1">
              <a:solidFill>
                <a:srgbClr val="23272D"/>
              </a:solidFill>
              <a:latin typeface="Montserrat Light" panose="00000400000000000000" pitchFamily="50" charset="0"/>
            </a:endParaRPr>
          </a:p>
        </p:txBody>
      </p:sp>
      <p:sp>
        <p:nvSpPr>
          <p:cNvPr id="9" name="Frage | unten">
            <a:extLst>
              <a:ext uri="{FF2B5EF4-FFF2-40B4-BE49-F238E27FC236}">
                <a16:creationId xmlns:a16="http://schemas.microsoft.com/office/drawing/2014/main" id="{7FCB7138-C067-6DF0-4D25-869CD7034CAB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1919772" y="8565170"/>
            <a:ext cx="1544430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350">
                <a:solidFill>
                  <a:srgbClr val="23272D"/>
                </a:solidFill>
                <a:latin typeface="Verdana"/>
              </a:rPr>
              <a:t>Welche Maßnahmen sollten in dieser Innenstadt ergriffen werden, um diese für Ihren Besuch attraktiver zu machen?</a:t>
            </a:r>
            <a:endParaRPr lang="de-DE" sz="1350">
              <a:solidFill>
                <a:srgbClr val="23272D"/>
              </a:solidFill>
              <a:highlight>
                <a:srgbClr val="FFFF00"/>
              </a:highlight>
              <a:latin typeface="Verdana"/>
            </a:endParaRPr>
          </a:p>
        </p:txBody>
      </p:sp>
      <p:sp>
        <p:nvSpPr>
          <p:cNvPr id="10" name="Hinweise, Fallzahl">
            <a:extLst>
              <a:ext uri="{FF2B5EF4-FFF2-40B4-BE49-F238E27FC236}">
                <a16:creationId xmlns:a16="http://schemas.microsoft.com/office/drawing/2014/main" id="{E6161C50-53CE-BE45-AC36-4481F611F41E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1268691" y="8922542"/>
            <a:ext cx="53049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371600">
              <a:buClr>
                <a:srgbClr val="000073"/>
              </a:buClr>
              <a:defRPr/>
            </a:pPr>
            <a:r>
              <a:rPr lang="de-DE" sz="1350" b="1">
                <a:solidFill>
                  <a:srgbClr val="23272D"/>
                </a:solidFill>
                <a:latin typeface="Verdana"/>
              </a:rPr>
              <a:t>INFO</a:t>
            </a:r>
          </a:p>
        </p:txBody>
      </p:sp>
      <p:sp>
        <p:nvSpPr>
          <p:cNvPr id="11" name="Hinweise, Fallzahl">
            <a:extLst>
              <a:ext uri="{FF2B5EF4-FFF2-40B4-BE49-F238E27FC236}">
                <a16:creationId xmlns:a16="http://schemas.microsoft.com/office/drawing/2014/main" id="{88160BCA-9F15-7539-AA53-ED52F86C141F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1919772" y="8922542"/>
            <a:ext cx="1544430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350">
                <a:solidFill>
                  <a:srgbClr val="23272D"/>
                </a:solidFill>
                <a:latin typeface="Verdana"/>
              </a:rPr>
              <a:t>Städtedurchschnitt (n = 68.451 in 107 Innenstädten); Angaben in %, Rundungsdifferenzen möglich. </a:t>
            </a:r>
          </a:p>
        </p:txBody>
      </p:sp>
      <p:graphicFrame>
        <p:nvGraphicFramePr>
          <p:cNvPr id="6" name="Balken">
            <a:extLst>
              <a:ext uri="{FF2B5EF4-FFF2-40B4-BE49-F238E27FC236}">
                <a16:creationId xmlns:a16="http://schemas.microsoft.com/office/drawing/2014/main" id="{D86A76BA-922A-B9D7-35CC-744742A640BE}"/>
              </a:ext>
            </a:extLst>
          </p:cNvPr>
          <p:cNvGraphicFramePr>
            <a:graphicFrameLocks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333627857"/>
              </p:ext>
            </p:extLst>
          </p:nvPr>
        </p:nvGraphicFramePr>
        <p:xfrm>
          <a:off x="1152527" y="2119165"/>
          <a:ext cx="16211549" cy="672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D6A5C7F0-5D66-D11C-6A1F-ECE72910A603}"/>
              </a:ext>
            </a:extLst>
          </p:cNvPr>
          <p:cNvSpPr/>
          <p:nvPr/>
        </p:nvSpPr>
        <p:spPr bwMode="gray">
          <a:xfrm>
            <a:off x="1152525" y="2194602"/>
            <a:ext cx="16105209" cy="580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12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5E876A-589A-229A-42F6-1B57D6F7A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1045A2-40EA-4C26-6279-A02D2848017C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5011D57-1D1E-CBC5-BB2F-AFF07D31921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5E70CAB-76A0-B593-C296-A4169FAC5EB9}"/>
              </a:ext>
            </a:extLst>
          </p:cNvPr>
          <p:cNvSpPr/>
          <p:nvPr/>
        </p:nvSpPr>
        <p:spPr>
          <a:xfrm>
            <a:off x="3695461" y="3221349"/>
            <a:ext cx="13177464" cy="30813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689B0E-3C9E-C4A4-3EAF-D02463917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413538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Leerstand aktivieren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DAD11E45-3E14-DDDD-C1CF-8C77C95C7972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530461" y="6197804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Homburg</a:t>
            </a:r>
          </a:p>
        </p:txBody>
      </p:sp>
    </p:spTree>
    <p:extLst>
      <p:ext uri="{BB962C8B-B14F-4D97-AF65-F5344CB8AC3E}">
        <p14:creationId xmlns:p14="http://schemas.microsoft.com/office/powerpoint/2010/main" val="20617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B2B3-6495-7814-1C9A-07D60A07B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91DD233A-D165-33DF-8B37-6621C4F4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855" y="4127819"/>
            <a:ext cx="3455310" cy="196883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5CE3C33-8566-DC7D-0FF8-98D5AE48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FF9B0DE-3FEB-4AA0-B465-B80EF7C1333D}" type="slidenum">
              <a:rPr lang="de-DE">
                <a:latin typeface="Verdana"/>
              </a:rPr>
              <a:pPr defTabSz="1371600"/>
              <a:t>15</a:t>
            </a:fld>
            <a:endParaRPr lang="de-DE" dirty="0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8BF9B6-788F-3172-4C9E-1D8C4158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Niederschwellige Angebote schaffen – </a:t>
            </a:r>
            <a:r>
              <a:rPr lang="de-DE" dirty="0" err="1"/>
              <a:t>HOMie</a:t>
            </a:r>
            <a:r>
              <a:rPr lang="de-DE" dirty="0"/>
              <a:t> in Homburg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95DF06-A0D6-27BB-D306-378B164CF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Quelle: </a:t>
            </a:r>
            <a:r>
              <a:rPr lang="de-DE" dirty="0" err="1"/>
              <a:t>HOMie</a:t>
            </a:r>
            <a:r>
              <a:rPr lang="de-DE" dirty="0"/>
              <a:t> in Homburg Saar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CEA4989-DF35-DE8C-7F2E-9BDD5E2AAA6A}"/>
              </a:ext>
            </a:extLst>
          </p:cNvPr>
          <p:cNvSpPr txBox="1"/>
          <p:nvPr/>
        </p:nvSpPr>
        <p:spPr bwMode="gray">
          <a:xfrm>
            <a:off x="10669565" y="7000366"/>
            <a:ext cx="676690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de-DE" sz="4200" b="1" dirty="0" err="1">
                <a:solidFill>
                  <a:srgbClr val="23272D"/>
                </a:solidFill>
                <a:latin typeface="Verdana"/>
              </a:rPr>
              <a:t>HOMie</a:t>
            </a:r>
            <a:r>
              <a:rPr lang="de-DE" sz="4200" b="1" dirty="0">
                <a:solidFill>
                  <a:srgbClr val="23272D"/>
                </a:solidFill>
                <a:latin typeface="Verdana"/>
              </a:rPr>
              <a:t> für Homburg</a:t>
            </a:r>
          </a:p>
          <a:p>
            <a:pPr defTabSz="1371600"/>
            <a:r>
              <a:rPr lang="de-DE" sz="2700" dirty="0">
                <a:solidFill>
                  <a:srgbClr val="23272D"/>
                </a:solidFill>
                <a:latin typeface="Verdana"/>
              </a:rPr>
              <a:t>Innerstädtisch lernen und verproben, was junge </a:t>
            </a:r>
            <a:r>
              <a:rPr lang="de-DE" sz="2700" dirty="0" err="1">
                <a:solidFill>
                  <a:srgbClr val="23272D"/>
                </a:solidFill>
                <a:latin typeface="Verdana"/>
              </a:rPr>
              <a:t>Innenstadtbesucher:innen</a:t>
            </a:r>
            <a:r>
              <a:rPr lang="de-DE" sz="2700" dirty="0">
                <a:solidFill>
                  <a:srgbClr val="23272D"/>
                </a:solidFill>
                <a:latin typeface="Verdana"/>
              </a:rPr>
              <a:t> bewegt, anspricht und aktiviert. 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5121F0-49EB-62E2-A8DE-8D2D1F287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2"/>
          <a:stretch/>
        </p:blipFill>
        <p:spPr bwMode="auto">
          <a:xfrm>
            <a:off x="4582334" y="5771653"/>
            <a:ext cx="5794832" cy="31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14F04-4A01-01D4-0B79-A002F2CAF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"/>
          <a:stretch/>
        </p:blipFill>
        <p:spPr bwMode="auto">
          <a:xfrm>
            <a:off x="4582334" y="2157932"/>
            <a:ext cx="2305763" cy="404041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E62ED20-E853-4FE9-A69D-11A46F70F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36941" r="6708"/>
          <a:stretch/>
        </p:blipFill>
        <p:spPr bwMode="auto">
          <a:xfrm>
            <a:off x="6999450" y="2144246"/>
            <a:ext cx="3346347" cy="21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B7BD4EA-2E44-78B1-CF2F-6F607517EC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66764" b="33200"/>
          <a:stretch/>
        </p:blipFill>
        <p:spPr>
          <a:xfrm>
            <a:off x="1124177" y="2144246"/>
            <a:ext cx="3375308" cy="68057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970B58-C87C-7901-A275-3F927BC99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1976" y="2116746"/>
            <a:ext cx="6210876" cy="415383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830FB9B-F70C-BC12-4702-8BBFB0B22660}"/>
              </a:ext>
            </a:extLst>
          </p:cNvPr>
          <p:cNvGrpSpPr/>
          <p:nvPr/>
        </p:nvGrpSpPr>
        <p:grpSpPr>
          <a:xfrm>
            <a:off x="14786318" y="1398867"/>
            <a:ext cx="2526632" cy="2463465"/>
            <a:chOff x="10123316" y="707421"/>
            <a:chExt cx="1684421" cy="1642310"/>
          </a:xfrm>
          <a:solidFill>
            <a:srgbClr val="00125A"/>
          </a:solidFill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AC2456B-0BC9-13BE-AA05-E955AF1F29E9}"/>
                </a:ext>
              </a:extLst>
            </p:cNvPr>
            <p:cNvSpPr/>
            <p:nvPr/>
          </p:nvSpPr>
          <p:spPr bwMode="gray">
            <a:xfrm rot="539963">
              <a:off x="10123316" y="707421"/>
              <a:ext cx="1684421" cy="1642310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DE" sz="450" dirty="0">
                <a:solidFill>
                  <a:srgbClr val="23272D"/>
                </a:solidFill>
                <a:latin typeface="Verdana"/>
              </a:endParaRPr>
            </a:p>
            <a:p>
              <a:pPr algn="ctr" defTabSz="1371600"/>
              <a:r>
                <a:rPr lang="de-DE" b="1" dirty="0">
                  <a:solidFill>
                    <a:srgbClr val="FFFFFF"/>
                  </a:solidFill>
                  <a:latin typeface="Verdana"/>
                </a:rPr>
                <a:t>bundesweiter Preisträger 2025</a:t>
              </a:r>
            </a:p>
            <a:p>
              <a:pPr algn="ctr" defTabSz="1371600"/>
              <a:endParaRPr lang="de-DE" sz="2100" dirty="0">
                <a:solidFill>
                  <a:srgbClr val="23272D"/>
                </a:solidFill>
                <a:latin typeface="Verdana"/>
              </a:endParaRPr>
            </a:p>
            <a:p>
              <a:pPr algn="ctr" defTabSz="1371600"/>
              <a:endParaRPr lang="de-DE" sz="2100" dirty="0">
                <a:solidFill>
                  <a:srgbClr val="23272D"/>
                </a:solidFill>
                <a:latin typeface="Verdana"/>
              </a:endParaRPr>
            </a:p>
            <a:p>
              <a:pPr algn="ctr" defTabSz="1371600"/>
              <a:endParaRPr lang="de-DE" sz="2100" dirty="0">
                <a:solidFill>
                  <a:srgbClr val="23272D"/>
                </a:solidFill>
                <a:latin typeface="Verdana"/>
              </a:endParaRPr>
            </a:p>
            <a:p>
              <a:pPr algn="ctr" defTabSz="1371600"/>
              <a:endParaRPr lang="de-DE" sz="2100" dirty="0">
                <a:solidFill>
                  <a:srgbClr val="23272D"/>
                </a:solidFill>
                <a:latin typeface="Verdana"/>
              </a:endParaRPr>
            </a:p>
            <a:p>
              <a:pPr algn="ctr" defTabSz="1371600"/>
              <a:endParaRPr lang="de-DE" sz="2100" dirty="0">
                <a:solidFill>
                  <a:srgbClr val="23272D"/>
                </a:solidFill>
                <a:latin typeface="Verdana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DE69B61-0308-CCE9-BB53-3FA1F4C47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9963">
              <a:off x="10519272" y="1284936"/>
              <a:ext cx="884991" cy="973558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60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08AE4-E0EF-E9C2-6527-F58A91CE8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27C4E5-4481-DE91-2FE0-33AE76367544}"/>
              </a:ext>
            </a:extLst>
          </p:cNvPr>
          <p:cNvSpPr/>
          <p:nvPr/>
        </p:nvSpPr>
        <p:spPr>
          <a:xfrm flipV="1">
            <a:off x="-29203" y="0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9626224"/>
                </a:moveTo>
                <a:lnTo>
                  <a:pt x="8302618" y="9626224"/>
                </a:lnTo>
                <a:lnTo>
                  <a:pt x="8302618" y="0"/>
                </a:lnTo>
                <a:lnTo>
                  <a:pt x="0" y="0"/>
                </a:lnTo>
                <a:lnTo>
                  <a:pt x="0" y="96262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C78E331-BF9B-915B-B21F-C03FA10D764C}"/>
              </a:ext>
            </a:extLst>
          </p:cNvPr>
          <p:cNvSpPr/>
          <p:nvPr/>
        </p:nvSpPr>
        <p:spPr>
          <a:xfrm>
            <a:off x="15644456" y="412387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2" y="0"/>
                </a:lnTo>
                <a:lnTo>
                  <a:pt x="816452" y="825742"/>
                </a:lnTo>
                <a:lnTo>
                  <a:pt x="0" y="825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048DA3D-F0BA-5599-5A55-C115ADE9E2F4}"/>
              </a:ext>
            </a:extLst>
          </p:cNvPr>
          <p:cNvSpPr/>
          <p:nvPr/>
        </p:nvSpPr>
        <p:spPr>
          <a:xfrm>
            <a:off x="16325845" y="412387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2" y="0"/>
                </a:lnTo>
                <a:lnTo>
                  <a:pt x="816452" y="825742"/>
                </a:lnTo>
                <a:lnTo>
                  <a:pt x="0" y="825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F94BBCF-60B8-043A-0819-E309932B8470}"/>
              </a:ext>
            </a:extLst>
          </p:cNvPr>
          <p:cNvSpPr/>
          <p:nvPr/>
        </p:nvSpPr>
        <p:spPr>
          <a:xfrm>
            <a:off x="17007234" y="412387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2" y="0"/>
                </a:lnTo>
                <a:lnTo>
                  <a:pt x="816452" y="825742"/>
                </a:lnTo>
                <a:lnTo>
                  <a:pt x="0" y="825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26069CD-5EA7-501E-4FE0-991D17EF45D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pic>
        <p:nvPicPr>
          <p:cNvPr id="15" name="Grafik 14" descr="Ein Bild, das Kreis, Tex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F06467A7-6CF7-9908-DA0E-851E3F0D5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92" y="578990"/>
            <a:ext cx="7772400" cy="77724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4380C55-BC04-7A72-88A9-C34DF2B68810}"/>
              </a:ext>
            </a:extLst>
          </p:cNvPr>
          <p:cNvSpPr txBox="1"/>
          <p:nvPr/>
        </p:nvSpPr>
        <p:spPr>
          <a:xfrm>
            <a:off x="6066798" y="8093816"/>
            <a:ext cx="7280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Lucida Handwriting"/>
              </a:rPr>
              <a:t>www.Le-An.de</a:t>
            </a:r>
            <a:endParaRPr kumimoji="0" lang="de-DE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1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54459-6CDD-508B-CB1C-9B41C29C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F261FAE9-949A-C9E3-0917-BE84F5A1FA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7371" y="3171727"/>
            <a:ext cx="13983240" cy="1048093"/>
          </a:xfrm>
          <a:prstGeom prst="rect">
            <a:avLst/>
          </a:prstGeom>
        </p:spPr>
        <p:txBody>
          <a:bodyPr vert="horz" wrap="square" lIns="0" tIns="643558" rIns="0" bIns="0" rtlCol="0" anchor="ctr">
            <a:spAutoFit/>
          </a:bodyPr>
          <a:lstStyle/>
          <a:p>
            <a:pPr marL="27386" marR="10955">
              <a:spcBef>
                <a:spcPts val="2156"/>
              </a:spcBef>
            </a:pPr>
            <a:endParaRPr sz="2588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ucida Handwriting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10E221C-8A4C-D8F4-0B39-25D3E0F24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67" y="1035692"/>
            <a:ext cx="3476566" cy="245059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B34DECE-8E0B-21F0-0FA4-AA649473ED34}"/>
              </a:ext>
            </a:extLst>
          </p:cNvPr>
          <p:cNvSpPr txBox="1"/>
          <p:nvPr/>
        </p:nvSpPr>
        <p:spPr>
          <a:xfrm>
            <a:off x="5036190" y="8309149"/>
            <a:ext cx="8674851" cy="1287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ucida Handwriting"/>
              </a:rPr>
              <a:t>…und für Starnberg, Wuppertal, </a:t>
            </a:r>
            <a:r>
              <a:rPr kumimoji="0" lang="de-DE" sz="258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ucida Handwriting"/>
              </a:rPr>
              <a:t>Esssen</a:t>
            </a:r>
            <a:r>
              <a:rPr kumimoji="0" lang="de-DE" sz="25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ucida Handwriting"/>
              </a:rPr>
              <a:t>,  Homburg, Wien, Bad Aibling, Wolfenbüttel, Burgdorf…</a:t>
            </a:r>
            <a:endParaRPr kumimoji="0" lang="de-DE" sz="2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79B52-8568-CDFA-BCF6-967077F66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05" y="104339"/>
            <a:ext cx="17280191" cy="100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E0B2BA-55A8-1DA6-25FC-9E97C172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F82CD6-2BFF-DCFA-5F4E-1A14302CDE4D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BECAAC91-87D1-911E-2426-61BAD64C8C6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EA2AB60-57E5-2A09-008F-A8DA5264E64F}"/>
              </a:ext>
            </a:extLst>
          </p:cNvPr>
          <p:cNvSpPr/>
          <p:nvPr/>
        </p:nvSpPr>
        <p:spPr>
          <a:xfrm>
            <a:off x="3671392" y="3127275"/>
            <a:ext cx="13177464" cy="33843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63FABE8-F0CD-B6C4-B75B-6339E6B75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413538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Leerstand proaktiv verhindern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„Freundliche Übernahme“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9A60941A-2075-19E1-F551-36524E73DD49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602569" y="6538072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Großenhain</a:t>
            </a:r>
          </a:p>
        </p:txBody>
      </p:sp>
    </p:spTree>
    <p:extLst>
      <p:ext uri="{BB962C8B-B14F-4D97-AF65-F5344CB8AC3E}">
        <p14:creationId xmlns:p14="http://schemas.microsoft.com/office/powerpoint/2010/main" val="20256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3B6DD-B5C4-8527-CDE0-9E4303162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6D5D508-401C-5490-D613-B378ABFB8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2524" y="1363152"/>
            <a:ext cx="16211549" cy="756012"/>
          </a:xfrm>
        </p:spPr>
        <p:txBody>
          <a:bodyPr/>
          <a:lstStyle/>
          <a:p>
            <a:r>
              <a:rPr lang="de-DE" err="1"/>
              <a:t>Besucher:innen</a:t>
            </a:r>
            <a:r>
              <a:rPr lang="de-DE"/>
              <a:t> fordern Maßnahmen gegen Leerstand und lokale Aufwertung – Verkehrsthema polarisiert.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087E31-B206-3D0A-47F9-C6F2FAE84C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19</a:t>
            </a:fld>
            <a:endParaRPr lang="de-DE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0F6D73-DED4-6416-2D81-12BE098B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Besuchererwartungen: Maßnahmenrelevanz (T0p 10)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ußzeilenplatzhalter 18">
            <a:extLst>
              <a:ext uri="{FF2B5EF4-FFF2-40B4-BE49-F238E27FC236}">
                <a16:creationId xmlns:a16="http://schemas.microsoft.com/office/drawing/2014/main" id="{BABCDBB3-78B9-B8A0-B838-8C8545911E17}"/>
              </a:ext>
            </a:extLst>
          </p:cNvPr>
          <p:cNvSpPr txBox="1">
            <a:spLocks/>
          </p:cNvSpPr>
          <p:nvPr/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r">
              <a:defRPr sz="900">
                <a:solidFill>
                  <a:srgbClr val="23272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de-DE" sz="1350">
                <a:latin typeface="Verdana"/>
              </a:rPr>
              <a:t>VITALE INNENSTÄDTE 2024</a:t>
            </a:r>
          </a:p>
        </p:txBody>
      </p:sp>
      <p:sp>
        <p:nvSpPr>
          <p:cNvPr id="8" name="Frage | unten">
            <a:extLst>
              <a:ext uri="{FF2B5EF4-FFF2-40B4-BE49-F238E27FC236}">
                <a16:creationId xmlns:a16="http://schemas.microsoft.com/office/drawing/2014/main" id="{2AFC1EC1-512D-5DF0-DDCF-8A7C29BEF5D7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1152525" y="8562842"/>
            <a:ext cx="646659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371600">
              <a:buClr>
                <a:srgbClr val="000073"/>
              </a:buClr>
              <a:defRPr/>
            </a:pPr>
            <a:r>
              <a:rPr lang="de-DE" sz="1350" b="1">
                <a:solidFill>
                  <a:srgbClr val="23272D"/>
                </a:solidFill>
                <a:latin typeface="Verdana"/>
              </a:rPr>
              <a:t>FRAGE</a:t>
            </a:r>
            <a:endParaRPr lang="de-DE" sz="1350" b="1">
              <a:solidFill>
                <a:srgbClr val="23272D"/>
              </a:solidFill>
              <a:latin typeface="Montserrat Light" panose="00000400000000000000" pitchFamily="50" charset="0"/>
            </a:endParaRPr>
          </a:p>
        </p:txBody>
      </p:sp>
      <p:sp>
        <p:nvSpPr>
          <p:cNvPr id="9" name="Frage | unten">
            <a:extLst>
              <a:ext uri="{FF2B5EF4-FFF2-40B4-BE49-F238E27FC236}">
                <a16:creationId xmlns:a16="http://schemas.microsoft.com/office/drawing/2014/main" id="{A30F81C8-DBA3-F810-3088-E8938842E5D4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1919772" y="8565170"/>
            <a:ext cx="1544430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350">
                <a:solidFill>
                  <a:srgbClr val="23272D"/>
                </a:solidFill>
                <a:latin typeface="Verdana"/>
              </a:rPr>
              <a:t>Welche Maßnahmen sollten in dieser Innenstadt ergriffen werden, um diese für Ihren Besuch attraktiver zu machen?</a:t>
            </a:r>
            <a:endParaRPr lang="de-DE" sz="1350">
              <a:solidFill>
                <a:srgbClr val="23272D"/>
              </a:solidFill>
              <a:highlight>
                <a:srgbClr val="FFFF00"/>
              </a:highlight>
              <a:latin typeface="Verdana"/>
            </a:endParaRPr>
          </a:p>
        </p:txBody>
      </p:sp>
      <p:sp>
        <p:nvSpPr>
          <p:cNvPr id="10" name="Hinweise, Fallzahl">
            <a:extLst>
              <a:ext uri="{FF2B5EF4-FFF2-40B4-BE49-F238E27FC236}">
                <a16:creationId xmlns:a16="http://schemas.microsoft.com/office/drawing/2014/main" id="{2D9B9419-E1DA-5086-F804-F6D68A9F66D9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1268691" y="8922542"/>
            <a:ext cx="53049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371600">
              <a:buClr>
                <a:srgbClr val="000073"/>
              </a:buClr>
              <a:defRPr/>
            </a:pPr>
            <a:r>
              <a:rPr lang="de-DE" sz="1350" b="1">
                <a:solidFill>
                  <a:srgbClr val="23272D"/>
                </a:solidFill>
                <a:latin typeface="Verdana"/>
              </a:rPr>
              <a:t>INFO</a:t>
            </a:r>
          </a:p>
        </p:txBody>
      </p:sp>
      <p:sp>
        <p:nvSpPr>
          <p:cNvPr id="11" name="Hinweise, Fallzahl">
            <a:extLst>
              <a:ext uri="{FF2B5EF4-FFF2-40B4-BE49-F238E27FC236}">
                <a16:creationId xmlns:a16="http://schemas.microsoft.com/office/drawing/2014/main" id="{9D648403-6F39-2915-5E0D-7A6ED040636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1919772" y="8922542"/>
            <a:ext cx="1544430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350">
                <a:solidFill>
                  <a:srgbClr val="23272D"/>
                </a:solidFill>
                <a:latin typeface="Verdana"/>
              </a:rPr>
              <a:t>Städtedurchschnitt (n = 68.451 in 107 Innenstädten); Angaben in %, Rundungsdifferenzen möglich. </a:t>
            </a:r>
          </a:p>
        </p:txBody>
      </p:sp>
      <p:graphicFrame>
        <p:nvGraphicFramePr>
          <p:cNvPr id="6" name="Balken">
            <a:extLst>
              <a:ext uri="{FF2B5EF4-FFF2-40B4-BE49-F238E27FC236}">
                <a16:creationId xmlns:a16="http://schemas.microsoft.com/office/drawing/2014/main" id="{947F1862-F5E1-E814-C105-9CD3ECB6A2C6}"/>
              </a:ext>
            </a:extLst>
          </p:cNvPr>
          <p:cNvGraphicFramePr>
            <a:graphicFrameLocks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81853417"/>
              </p:ext>
            </p:extLst>
          </p:nvPr>
        </p:nvGraphicFramePr>
        <p:xfrm>
          <a:off x="1152527" y="2119165"/>
          <a:ext cx="16211549" cy="672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F22E40FE-D8B3-69BA-1378-D498DDE4DF1C}"/>
              </a:ext>
            </a:extLst>
          </p:cNvPr>
          <p:cNvSpPr/>
          <p:nvPr/>
        </p:nvSpPr>
        <p:spPr bwMode="gray">
          <a:xfrm>
            <a:off x="1152525" y="2774927"/>
            <a:ext cx="16105209" cy="580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617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Electric Blue (Farbe), Himmel, Azurblau enthält.&#10;&#10;KI-generierte Inhalte können fehlerhaft sein.">
            <a:extLst>
              <a:ext uri="{FF2B5EF4-FFF2-40B4-BE49-F238E27FC236}">
                <a16:creationId xmlns:a16="http://schemas.microsoft.com/office/drawing/2014/main" id="{C95A4311-DBDC-6B87-3175-5ACE91C4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00"/>
            <a:ext cx="19260029" cy="103977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C192E1F-7660-88FF-EF49-2476F9B2A410}"/>
              </a:ext>
            </a:extLst>
          </p:cNvPr>
          <p:cNvSpPr txBox="1"/>
          <p:nvPr/>
        </p:nvSpPr>
        <p:spPr>
          <a:xfrm>
            <a:off x="2187981" y="2407196"/>
            <a:ext cx="15121679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</a:rPr>
              <a:t>	</a:t>
            </a:r>
            <a:r>
              <a:rPr lang="de-DE" sz="8600" b="1" dirty="0">
                <a:solidFill>
                  <a:schemeClr val="bg1"/>
                </a:solidFill>
              </a:rPr>
              <a:t>Vernetzung</a:t>
            </a:r>
          </a:p>
          <a:p>
            <a:pPr marL="2057400" lvl="3" indent="-685800">
              <a:buFont typeface="Arial" panose="020B0604020202020204" pitchFamily="34" charset="0"/>
              <a:buChar char="•"/>
            </a:pPr>
            <a:r>
              <a:rPr lang="de-DE" sz="5400" b="1" dirty="0">
                <a:solidFill>
                  <a:schemeClr val="bg1"/>
                </a:solidFill>
              </a:rPr>
              <a:t>Städte</a:t>
            </a:r>
          </a:p>
          <a:p>
            <a:pPr marL="2057400" lvl="3" indent="-685800">
              <a:buFont typeface="Arial" panose="020B0604020202020204" pitchFamily="34" charset="0"/>
              <a:buChar char="•"/>
            </a:pPr>
            <a:r>
              <a:rPr lang="de-DE" sz="5400" b="1" dirty="0">
                <a:solidFill>
                  <a:schemeClr val="bg1"/>
                </a:solidFill>
              </a:rPr>
              <a:t>Gemeinden</a:t>
            </a:r>
          </a:p>
          <a:p>
            <a:pPr marL="2057400" lvl="3" indent="-685800">
              <a:buFont typeface="Arial" panose="020B0604020202020204" pitchFamily="34" charset="0"/>
              <a:buChar char="•"/>
            </a:pPr>
            <a:r>
              <a:rPr lang="de-DE" sz="5400" b="1" dirty="0">
                <a:solidFill>
                  <a:schemeClr val="bg1"/>
                </a:solidFill>
              </a:rPr>
              <a:t>Wirtschaft</a:t>
            </a:r>
          </a:p>
          <a:p>
            <a:pPr marL="2057400" lvl="3" indent="-685800">
              <a:buFont typeface="Arial" panose="020B0604020202020204" pitchFamily="34" charset="0"/>
              <a:buChar char="•"/>
            </a:pPr>
            <a:r>
              <a:rPr lang="de-DE" sz="5400" b="1" dirty="0">
                <a:solidFill>
                  <a:schemeClr val="bg1"/>
                </a:solidFill>
              </a:rPr>
              <a:t>Forschung</a:t>
            </a:r>
          </a:p>
          <a:p>
            <a:pPr marL="2057400" lvl="3" indent="-685800">
              <a:buFont typeface="Arial" panose="020B0604020202020204" pitchFamily="34" charset="0"/>
              <a:buChar char="•"/>
            </a:pPr>
            <a:r>
              <a:rPr lang="de-DE" sz="5400" b="1" dirty="0">
                <a:solidFill>
                  <a:schemeClr val="bg1"/>
                </a:solidFill>
              </a:rPr>
              <a:t>Politik </a:t>
            </a:r>
          </a:p>
          <a:p>
            <a:pPr marL="2057400" lvl="3" indent="-685800">
              <a:buFont typeface="Arial" panose="020B0604020202020204" pitchFamily="34" charset="0"/>
              <a:buChar char="•"/>
            </a:pPr>
            <a:r>
              <a:rPr lang="de-DE" sz="5400" b="1" dirty="0">
                <a:solidFill>
                  <a:schemeClr val="bg1"/>
                </a:solidFill>
              </a:rPr>
              <a:t>Menschen</a:t>
            </a:r>
            <a:endParaRPr lang="en-US" sz="4600" b="1" dirty="0">
              <a:solidFill>
                <a:srgbClr val="FFFFFF"/>
              </a:solidFill>
              <a:latin typeface="Montaser Arabic Ultra-Bold"/>
              <a:ea typeface="Montaser Arabic Ultra-Bold"/>
              <a:cs typeface="Montaser Arabic Ultra-Bold"/>
              <a:sym typeface="Montaser Arabic Ultra-Bol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516139-97F2-E571-8EED-B70A93B42215}"/>
              </a:ext>
            </a:extLst>
          </p:cNvPr>
          <p:cNvGrpSpPr/>
          <p:nvPr/>
        </p:nvGrpSpPr>
        <p:grpSpPr>
          <a:xfrm>
            <a:off x="9864080" y="2286940"/>
            <a:ext cx="6539806" cy="6539806"/>
            <a:chOff x="0" y="0"/>
            <a:chExt cx="812800" cy="8128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1E6DFAB-8191-6783-12C9-A8CA24D9D2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4755" r="-13022"/>
              </a:stretch>
            </a:blipFill>
            <a:ln w="152400" cap="sq">
              <a:solidFill>
                <a:srgbClr val="C1C8DC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8788AB8B-6D56-CFCC-3A97-01ED8B7D8D0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41BF8F-A595-CFAA-7A0A-75987AFAA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347FF0-CDA3-26C3-028A-726A4970E710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4BD7838-8A51-CC73-45A2-1A496F2D337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9D2DB4F-8FF7-8BAD-2E20-63E1365C495A}"/>
              </a:ext>
            </a:extLst>
          </p:cNvPr>
          <p:cNvSpPr/>
          <p:nvPr/>
        </p:nvSpPr>
        <p:spPr>
          <a:xfrm>
            <a:off x="7919864" y="7697457"/>
            <a:ext cx="3744416" cy="1550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398312-6745-C7EF-D886-38A7C5FEF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64" y="7913408"/>
            <a:ext cx="2616039" cy="864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6BF750B-F1AA-9047-27DD-B2C093A247D1}"/>
              </a:ext>
            </a:extLst>
          </p:cNvPr>
          <p:cNvSpPr/>
          <p:nvPr/>
        </p:nvSpPr>
        <p:spPr>
          <a:xfrm>
            <a:off x="3671392" y="2983260"/>
            <a:ext cx="13177464" cy="35283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EC5AB17-2A3E-48BE-8E11-451C78F362E9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602569" y="6538072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Herne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C875AB1-6342-D7DF-8983-62EFFCEE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413538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Toilettenangebot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sichtbar machen</a:t>
            </a:r>
          </a:p>
        </p:txBody>
      </p:sp>
    </p:spTree>
    <p:extLst>
      <p:ext uri="{BB962C8B-B14F-4D97-AF65-F5344CB8AC3E}">
        <p14:creationId xmlns:p14="http://schemas.microsoft.com/office/powerpoint/2010/main" val="3871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C0CA-EC87-656D-2DF4-F14694E71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feld">
            <a:extLst>
              <a:ext uri="{FF2B5EF4-FFF2-40B4-BE49-F238E27FC236}">
                <a16:creationId xmlns:a16="http://schemas.microsoft.com/office/drawing/2014/main" id="{8925601C-1FB7-1865-F8EF-2C8D6950939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52524" y="2411995"/>
            <a:ext cx="15983492" cy="6297479"/>
          </a:xfrm>
          <a:prstGeom prst="rect">
            <a:avLst/>
          </a:prstGeom>
        </p:spPr>
        <p:txBody>
          <a:bodyPr lIns="54000"/>
          <a:lstStyle>
            <a:lvl1pPr marL="180000" indent="-180000" algn="l" defTabSz="6858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"/>
              <a:defRPr sz="1400" b="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"/>
              <a:defRPr sz="120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"/>
              <a:defRPr sz="120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"/>
              <a:defRPr sz="120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6858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8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anose="05020102010507070707" pitchFamily="18" charset="2"/>
              <a:buChar char="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6858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anose="05020102010507070707" pitchFamily="18" charset="2"/>
              <a:buChar char="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6858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anose="05020102010507070707" pitchFamily="18" charset="2"/>
              <a:buChar char="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6858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2" panose="05020102010507070707" pitchFamily="18" charset="2"/>
              <a:buChar char="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28700">
              <a:lnSpc>
                <a:spcPts val="2700"/>
              </a:lnSpc>
              <a:spcBef>
                <a:spcPts val="900"/>
              </a:spcBef>
              <a:buClr>
                <a:srgbClr val="23272D"/>
              </a:buClr>
              <a:buNone/>
              <a:defRPr/>
            </a:pPr>
            <a:r>
              <a:rPr lang="de-DE" sz="2100">
                <a:latin typeface="Verdana"/>
              </a:rPr>
              <a:t>Die Absicht zur Weiterempfehlung wird durch die Befragten auf einer Skala von </a:t>
            </a:r>
            <a:r>
              <a:rPr lang="de-DE" sz="2100" b="1">
                <a:solidFill>
                  <a:srgbClr val="FE665A"/>
                </a:solidFill>
                <a:latin typeface="Verdana"/>
              </a:rPr>
              <a:t>0</a:t>
            </a:r>
            <a:r>
              <a:rPr lang="de-DE" sz="2100">
                <a:solidFill>
                  <a:srgbClr val="FE665A"/>
                </a:solidFill>
                <a:latin typeface="Verdana"/>
              </a:rPr>
              <a:t> (geringe Wahrscheinlichkeit) </a:t>
            </a:r>
            <a:r>
              <a:rPr lang="de-DE" sz="2100">
                <a:latin typeface="Verdana"/>
              </a:rPr>
              <a:t>bis </a:t>
            </a:r>
            <a:r>
              <a:rPr lang="de-DE" sz="2100" b="1">
                <a:solidFill>
                  <a:srgbClr val="4DB6AC"/>
                </a:solidFill>
                <a:latin typeface="Verdana"/>
              </a:rPr>
              <a:t>10</a:t>
            </a:r>
            <a:r>
              <a:rPr lang="de-DE" sz="2100">
                <a:solidFill>
                  <a:srgbClr val="4DB6AC"/>
                </a:solidFill>
                <a:latin typeface="Verdana"/>
              </a:rPr>
              <a:t> (sehr hohe Wahrscheinlichkeit) </a:t>
            </a:r>
            <a:r>
              <a:rPr lang="de-DE" sz="2100">
                <a:latin typeface="Verdana"/>
              </a:rPr>
              <a:t>angegeben. In Abhängigkeit von der jeweiligen Antwort werden die Befragten den folgenden drei Kategorien zugeordnet:</a:t>
            </a:r>
          </a:p>
        </p:txBody>
      </p:sp>
      <p:sp>
        <p:nvSpPr>
          <p:cNvPr id="94" name="Titel 4">
            <a:extLst>
              <a:ext uri="{FF2B5EF4-FFF2-40B4-BE49-F238E27FC236}">
                <a16:creationId xmlns:a16="http://schemas.microsoft.com/office/drawing/2014/main" id="{5F2E7764-BF17-1A0C-DE20-6414CD9E701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611982" y="390524"/>
            <a:ext cx="15120018" cy="46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 cap="all" baseline="0">
                <a:solidFill>
                  <a:srgbClr val="23272D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defTabSz="1028700">
              <a:defRPr/>
            </a:pPr>
            <a:r>
              <a:rPr lang="de-DE" sz="3000"/>
              <a:t>Weiterempfehlung: Erläuterung Net Promoter Score (NPS)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4D22D78-8027-9184-213C-CCA9D1E688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2524" y="1363152"/>
            <a:ext cx="15982950" cy="756012"/>
          </a:xfrm>
        </p:spPr>
        <p:txBody>
          <a:bodyPr lIns="0" tIns="68580" rIns="137160" bIns="68580" anchor="t"/>
          <a:lstStyle/>
          <a:p>
            <a:r>
              <a:rPr lang="de-DE"/>
              <a:t>Der Net Promoter Score ermittelt die Wahrscheinlichkeit, dass die befragten Personen die Innenstadt an Freunde oder Bekannte weiterempfehlen.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7EA80D1-4283-403F-6F40-1E8252C2B055}"/>
              </a:ext>
            </a:extLst>
          </p:cNvPr>
          <p:cNvSpPr/>
          <p:nvPr/>
        </p:nvSpPr>
        <p:spPr>
          <a:xfrm>
            <a:off x="3934476" y="3880845"/>
            <a:ext cx="486000" cy="486000"/>
          </a:xfrm>
          <a:prstGeom prst="ellipse">
            <a:avLst/>
          </a:prstGeom>
          <a:solidFill>
            <a:srgbClr val="FE665A"/>
          </a:solidFill>
          <a:ln w="15875">
            <a:solidFill>
              <a:srgbClr val="FE66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E585704-B768-3BFA-8EB0-6FFBAEB5A427}"/>
              </a:ext>
            </a:extLst>
          </p:cNvPr>
          <p:cNvSpPr/>
          <p:nvPr/>
        </p:nvSpPr>
        <p:spPr>
          <a:xfrm>
            <a:off x="4577250" y="3867654"/>
            <a:ext cx="486000" cy="486000"/>
          </a:xfrm>
          <a:prstGeom prst="ellipse">
            <a:avLst/>
          </a:prstGeom>
          <a:solidFill>
            <a:srgbClr val="FE665A"/>
          </a:solidFill>
          <a:ln w="15875">
            <a:solidFill>
              <a:srgbClr val="FE66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AA605BD-2DFC-8FF4-D197-FE07BDEBA3D5}"/>
              </a:ext>
            </a:extLst>
          </p:cNvPr>
          <p:cNvSpPr/>
          <p:nvPr/>
        </p:nvSpPr>
        <p:spPr>
          <a:xfrm>
            <a:off x="5246169" y="3880845"/>
            <a:ext cx="486000" cy="486000"/>
          </a:xfrm>
          <a:prstGeom prst="ellipse">
            <a:avLst/>
          </a:prstGeom>
          <a:solidFill>
            <a:srgbClr val="FE665A"/>
          </a:solidFill>
          <a:ln w="15875">
            <a:solidFill>
              <a:srgbClr val="FE66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3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F889683-9705-4CFD-C5DE-98ED188644B4}"/>
              </a:ext>
            </a:extLst>
          </p:cNvPr>
          <p:cNvSpPr/>
          <p:nvPr/>
        </p:nvSpPr>
        <p:spPr>
          <a:xfrm>
            <a:off x="5905328" y="3880845"/>
            <a:ext cx="486000" cy="486000"/>
          </a:xfrm>
          <a:prstGeom prst="ellipse">
            <a:avLst/>
          </a:prstGeom>
          <a:solidFill>
            <a:srgbClr val="FE665A"/>
          </a:solidFill>
          <a:ln w="15875">
            <a:solidFill>
              <a:srgbClr val="FE66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4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60C52E4-4064-83F2-9345-22DE31B6789D}"/>
              </a:ext>
            </a:extLst>
          </p:cNvPr>
          <p:cNvSpPr/>
          <p:nvPr/>
        </p:nvSpPr>
        <p:spPr>
          <a:xfrm>
            <a:off x="6531992" y="3880845"/>
            <a:ext cx="486000" cy="486000"/>
          </a:xfrm>
          <a:prstGeom prst="ellipse">
            <a:avLst/>
          </a:prstGeom>
          <a:solidFill>
            <a:srgbClr val="FE665A"/>
          </a:solidFill>
          <a:ln w="15875">
            <a:solidFill>
              <a:srgbClr val="FE66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5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77554CA-09BF-82E1-A48D-184B2CF4CAF0}"/>
              </a:ext>
            </a:extLst>
          </p:cNvPr>
          <p:cNvSpPr/>
          <p:nvPr/>
        </p:nvSpPr>
        <p:spPr>
          <a:xfrm>
            <a:off x="7188453" y="3880845"/>
            <a:ext cx="486000" cy="486000"/>
          </a:xfrm>
          <a:prstGeom prst="ellipse">
            <a:avLst/>
          </a:prstGeom>
          <a:solidFill>
            <a:srgbClr val="FE665A"/>
          </a:solidFill>
          <a:ln w="15875">
            <a:solidFill>
              <a:srgbClr val="FE66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6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4B9525-08B3-942D-DD84-EAC46BC8A0DF}"/>
              </a:ext>
            </a:extLst>
          </p:cNvPr>
          <p:cNvSpPr txBox="1"/>
          <p:nvPr/>
        </p:nvSpPr>
        <p:spPr bwMode="gray">
          <a:xfrm>
            <a:off x="3400210" y="4588879"/>
            <a:ext cx="4183580" cy="671150"/>
          </a:xfrm>
          <a:prstGeom prst="roundRect">
            <a:avLst/>
          </a:prstGeom>
          <a:solidFill>
            <a:srgbClr val="FE665A"/>
          </a:solidFill>
          <a:ln w="25400">
            <a:solidFill>
              <a:srgbClr val="FE66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2100" b="1">
                <a:solidFill>
                  <a:srgbClr val="FFFFFF"/>
                </a:solidFill>
                <a:latin typeface="Verdana"/>
              </a:rPr>
              <a:t>Kritische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2B203D-53A8-4B13-0836-40D01DA8874A}"/>
              </a:ext>
            </a:extLst>
          </p:cNvPr>
          <p:cNvSpPr txBox="1"/>
          <p:nvPr/>
        </p:nvSpPr>
        <p:spPr bwMode="gray">
          <a:xfrm>
            <a:off x="7835504" y="4588880"/>
            <a:ext cx="4185000" cy="673181"/>
          </a:xfrm>
          <a:prstGeom prst="roundRect">
            <a:avLst/>
          </a:prstGeom>
          <a:solidFill>
            <a:srgbClr val="575F6A"/>
          </a:solidFill>
          <a:ln w="19050">
            <a:solidFill>
              <a:srgbClr val="575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2100" b="1">
                <a:solidFill>
                  <a:srgbClr val="FFFFFF"/>
                </a:solidFill>
                <a:latin typeface="Verdana"/>
              </a:rPr>
              <a:t>Indifferente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F97741A-77D1-FBF0-6314-CDE2CF83469D}"/>
              </a:ext>
            </a:extLst>
          </p:cNvPr>
          <p:cNvCxnSpPr>
            <a:cxnSpLocks/>
          </p:cNvCxnSpPr>
          <p:nvPr/>
        </p:nvCxnSpPr>
        <p:spPr bwMode="gray">
          <a:xfrm>
            <a:off x="3587740" y="4361075"/>
            <a:ext cx="107" cy="284738"/>
          </a:xfrm>
          <a:prstGeom prst="line">
            <a:avLst/>
          </a:prstGeom>
          <a:ln w="15875">
            <a:solidFill>
              <a:srgbClr val="FE6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31B5B294-16A1-AFEE-D053-E60BD6708A53}"/>
              </a:ext>
            </a:extLst>
          </p:cNvPr>
          <p:cNvCxnSpPr>
            <a:cxnSpLocks/>
          </p:cNvCxnSpPr>
          <p:nvPr/>
        </p:nvCxnSpPr>
        <p:spPr bwMode="gray">
          <a:xfrm>
            <a:off x="4164521" y="4361075"/>
            <a:ext cx="107" cy="284738"/>
          </a:xfrm>
          <a:prstGeom prst="line">
            <a:avLst/>
          </a:prstGeom>
          <a:ln w="15875">
            <a:solidFill>
              <a:srgbClr val="FE6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FC733CD2-D93A-9A72-624C-6A44F27E8A8B}"/>
              </a:ext>
            </a:extLst>
          </p:cNvPr>
          <p:cNvCxnSpPr>
            <a:cxnSpLocks/>
          </p:cNvCxnSpPr>
          <p:nvPr/>
        </p:nvCxnSpPr>
        <p:spPr bwMode="gray">
          <a:xfrm>
            <a:off x="4816093" y="4361075"/>
            <a:ext cx="107" cy="284738"/>
          </a:xfrm>
          <a:prstGeom prst="line">
            <a:avLst/>
          </a:prstGeom>
          <a:ln w="15875">
            <a:solidFill>
              <a:srgbClr val="FE6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2AADEC9F-0F87-582F-CEAF-0910D901615F}"/>
              </a:ext>
            </a:extLst>
          </p:cNvPr>
          <p:cNvCxnSpPr>
            <a:cxnSpLocks/>
          </p:cNvCxnSpPr>
          <p:nvPr/>
        </p:nvCxnSpPr>
        <p:spPr bwMode="gray">
          <a:xfrm>
            <a:off x="6143281" y="4361075"/>
            <a:ext cx="107" cy="284738"/>
          </a:xfrm>
          <a:prstGeom prst="line">
            <a:avLst/>
          </a:prstGeom>
          <a:ln w="15875">
            <a:solidFill>
              <a:srgbClr val="FE6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579D9D21-15D4-E634-52ED-53BF6F4A28D7}"/>
              </a:ext>
            </a:extLst>
          </p:cNvPr>
          <p:cNvCxnSpPr>
            <a:cxnSpLocks/>
          </p:cNvCxnSpPr>
          <p:nvPr/>
        </p:nvCxnSpPr>
        <p:spPr bwMode="gray">
          <a:xfrm>
            <a:off x="6773467" y="4361075"/>
            <a:ext cx="107" cy="284738"/>
          </a:xfrm>
          <a:prstGeom prst="line">
            <a:avLst/>
          </a:prstGeom>
          <a:ln w="15875">
            <a:solidFill>
              <a:srgbClr val="FE6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r Verbinder 136">
            <a:extLst>
              <a:ext uri="{FF2B5EF4-FFF2-40B4-BE49-F238E27FC236}">
                <a16:creationId xmlns:a16="http://schemas.microsoft.com/office/drawing/2014/main" id="{5ED068EF-F331-B6AB-E4EF-161E763F82A4}"/>
              </a:ext>
            </a:extLst>
          </p:cNvPr>
          <p:cNvCxnSpPr>
            <a:cxnSpLocks/>
          </p:cNvCxnSpPr>
          <p:nvPr/>
        </p:nvCxnSpPr>
        <p:spPr bwMode="gray">
          <a:xfrm>
            <a:off x="7435760" y="4361075"/>
            <a:ext cx="107" cy="284738"/>
          </a:xfrm>
          <a:prstGeom prst="line">
            <a:avLst/>
          </a:prstGeom>
          <a:ln w="15875">
            <a:solidFill>
              <a:srgbClr val="FE6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60529DCA-5915-ADC9-C27D-F6C9417D2FC5}"/>
              </a:ext>
            </a:extLst>
          </p:cNvPr>
          <p:cNvSpPr/>
          <p:nvPr/>
        </p:nvSpPr>
        <p:spPr>
          <a:xfrm>
            <a:off x="8612910" y="3873425"/>
            <a:ext cx="486000" cy="486000"/>
          </a:xfrm>
          <a:prstGeom prst="ellipse">
            <a:avLst/>
          </a:prstGeom>
          <a:solidFill>
            <a:srgbClr val="575F6A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7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E8A75B8E-593C-2584-A29C-51C9F1E18CAF}"/>
              </a:ext>
            </a:extLst>
          </p:cNvPr>
          <p:cNvSpPr/>
          <p:nvPr/>
        </p:nvSpPr>
        <p:spPr>
          <a:xfrm>
            <a:off x="10922750" y="3873425"/>
            <a:ext cx="486000" cy="486000"/>
          </a:xfrm>
          <a:prstGeom prst="ellipse">
            <a:avLst/>
          </a:prstGeom>
          <a:solidFill>
            <a:srgbClr val="575F6A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8</a:t>
            </a:r>
          </a:p>
        </p:txBody>
      </p:sp>
      <p:cxnSp>
        <p:nvCxnSpPr>
          <p:cNvPr id="150" name="Gerader Verbinder 149">
            <a:extLst>
              <a:ext uri="{FF2B5EF4-FFF2-40B4-BE49-F238E27FC236}">
                <a16:creationId xmlns:a16="http://schemas.microsoft.com/office/drawing/2014/main" id="{956A6F1C-D707-E50D-A908-7826FD4CA9F7}"/>
              </a:ext>
            </a:extLst>
          </p:cNvPr>
          <p:cNvCxnSpPr>
            <a:cxnSpLocks/>
          </p:cNvCxnSpPr>
          <p:nvPr/>
        </p:nvCxnSpPr>
        <p:spPr bwMode="gray">
          <a:xfrm>
            <a:off x="8855011" y="4353655"/>
            <a:ext cx="107" cy="284738"/>
          </a:xfrm>
          <a:prstGeom prst="line">
            <a:avLst/>
          </a:prstGeom>
          <a:ln w="15875">
            <a:solidFill>
              <a:srgbClr val="575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150">
            <a:extLst>
              <a:ext uri="{FF2B5EF4-FFF2-40B4-BE49-F238E27FC236}">
                <a16:creationId xmlns:a16="http://schemas.microsoft.com/office/drawing/2014/main" id="{C4A70943-D7E3-8F20-6AEB-36CD111ECB0A}"/>
              </a:ext>
            </a:extLst>
          </p:cNvPr>
          <p:cNvCxnSpPr>
            <a:cxnSpLocks/>
          </p:cNvCxnSpPr>
          <p:nvPr/>
        </p:nvCxnSpPr>
        <p:spPr bwMode="gray">
          <a:xfrm>
            <a:off x="11170057" y="4353655"/>
            <a:ext cx="107" cy="284738"/>
          </a:xfrm>
          <a:prstGeom prst="line">
            <a:avLst/>
          </a:prstGeom>
          <a:ln w="15875">
            <a:solidFill>
              <a:srgbClr val="575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feld 151">
            <a:extLst>
              <a:ext uri="{FF2B5EF4-FFF2-40B4-BE49-F238E27FC236}">
                <a16:creationId xmlns:a16="http://schemas.microsoft.com/office/drawing/2014/main" id="{CE138508-1016-BD0C-3F35-E500B59BF14C}"/>
              </a:ext>
            </a:extLst>
          </p:cNvPr>
          <p:cNvSpPr txBox="1"/>
          <p:nvPr/>
        </p:nvSpPr>
        <p:spPr bwMode="gray">
          <a:xfrm>
            <a:off x="12272220" y="4588880"/>
            <a:ext cx="4196832" cy="673181"/>
          </a:xfrm>
          <a:prstGeom prst="roundRect">
            <a:avLst/>
          </a:prstGeom>
          <a:solidFill>
            <a:srgbClr val="4DB6AC"/>
          </a:solidFill>
          <a:ln w="19050">
            <a:solidFill>
              <a:srgbClr val="4DB6A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2100" b="1">
                <a:solidFill>
                  <a:srgbClr val="FFFFFF"/>
                </a:solidFill>
                <a:latin typeface="Verdana"/>
              </a:rPr>
              <a:t>Promoter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C77EF1A-8DB7-BD8F-FEEE-1DB6A02E85DE}"/>
              </a:ext>
            </a:extLst>
          </p:cNvPr>
          <p:cNvSpPr/>
          <p:nvPr/>
        </p:nvSpPr>
        <p:spPr>
          <a:xfrm>
            <a:off x="13016928" y="3882239"/>
            <a:ext cx="486000" cy="486000"/>
          </a:xfrm>
          <a:prstGeom prst="ellipse">
            <a:avLst/>
          </a:prstGeom>
          <a:solidFill>
            <a:srgbClr val="4DB6AC"/>
          </a:solidFill>
          <a:ln w="15875">
            <a:solidFill>
              <a:srgbClr val="4DB6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9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5A166A0A-3A11-4E32-2C38-15A21C4B3682}"/>
              </a:ext>
            </a:extLst>
          </p:cNvPr>
          <p:cNvSpPr/>
          <p:nvPr/>
        </p:nvSpPr>
        <p:spPr>
          <a:xfrm>
            <a:off x="15354477" y="3882239"/>
            <a:ext cx="486000" cy="486000"/>
          </a:xfrm>
          <a:prstGeom prst="ellipse">
            <a:avLst/>
          </a:prstGeom>
          <a:solidFill>
            <a:srgbClr val="4DB6AC"/>
          </a:solidFill>
          <a:ln w="15875">
            <a:solidFill>
              <a:srgbClr val="4DB6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de-DE" sz="1500" b="1">
              <a:solidFill>
                <a:srgbClr val="FFFFFF"/>
              </a:solidFill>
              <a:latin typeface="Verdana"/>
              <a:cs typeface="Arial" pitchFamily="34" charset="0"/>
            </a:endParaRPr>
          </a:p>
        </p:txBody>
      </p:sp>
      <p:cxnSp>
        <p:nvCxnSpPr>
          <p:cNvPr id="156" name="Gerader Verbinder 155">
            <a:extLst>
              <a:ext uri="{FF2B5EF4-FFF2-40B4-BE49-F238E27FC236}">
                <a16:creationId xmlns:a16="http://schemas.microsoft.com/office/drawing/2014/main" id="{CAAC49A4-CA8C-A933-55BA-14190595BBE9}"/>
              </a:ext>
            </a:extLst>
          </p:cNvPr>
          <p:cNvCxnSpPr>
            <a:cxnSpLocks/>
          </p:cNvCxnSpPr>
          <p:nvPr/>
        </p:nvCxnSpPr>
        <p:spPr bwMode="gray">
          <a:xfrm>
            <a:off x="13259029" y="4362469"/>
            <a:ext cx="107" cy="284738"/>
          </a:xfrm>
          <a:prstGeom prst="line">
            <a:avLst/>
          </a:prstGeom>
          <a:ln w="15875">
            <a:solidFill>
              <a:srgbClr val="4DB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Gerader Verbinder 156">
            <a:extLst>
              <a:ext uri="{FF2B5EF4-FFF2-40B4-BE49-F238E27FC236}">
                <a16:creationId xmlns:a16="http://schemas.microsoft.com/office/drawing/2014/main" id="{AD6BE21B-A5C3-A3F8-2C0D-98F924023BA2}"/>
              </a:ext>
            </a:extLst>
          </p:cNvPr>
          <p:cNvCxnSpPr>
            <a:cxnSpLocks/>
          </p:cNvCxnSpPr>
          <p:nvPr/>
        </p:nvCxnSpPr>
        <p:spPr bwMode="gray">
          <a:xfrm>
            <a:off x="15587929" y="4362469"/>
            <a:ext cx="107" cy="284738"/>
          </a:xfrm>
          <a:prstGeom prst="line">
            <a:avLst/>
          </a:prstGeom>
          <a:ln w="15875">
            <a:solidFill>
              <a:srgbClr val="4DB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9EF6E590-F3D4-C25D-0E97-39B26001724C}"/>
              </a:ext>
            </a:extLst>
          </p:cNvPr>
          <p:cNvSpPr txBox="1"/>
          <p:nvPr/>
        </p:nvSpPr>
        <p:spPr bwMode="gray">
          <a:xfrm>
            <a:off x="15369494" y="3997917"/>
            <a:ext cx="428258" cy="303495"/>
          </a:xfrm>
          <a:prstGeom prst="rect">
            <a:avLst/>
          </a:prstGeom>
          <a:solidFill>
            <a:srgbClr val="4DB6AC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defTabSz="1371600">
              <a:buClr>
                <a:srgbClr val="000073"/>
              </a:buClr>
              <a:defRPr/>
            </a:pPr>
            <a:r>
              <a:rPr lang="de-DE" b="1">
                <a:solidFill>
                  <a:srgbClr val="FFFFFF"/>
                </a:solidFill>
                <a:latin typeface="Verdana"/>
              </a:rPr>
              <a:t>10</a:t>
            </a:r>
          </a:p>
        </p:txBody>
      </p:sp>
      <p:sp>
        <p:nvSpPr>
          <p:cNvPr id="40" name="Hinweise, Fallzahl">
            <a:extLst>
              <a:ext uri="{FF2B5EF4-FFF2-40B4-BE49-F238E27FC236}">
                <a16:creationId xmlns:a16="http://schemas.microsoft.com/office/drawing/2014/main" id="{1A575A39-D00E-95EE-FD67-FABD5C097E6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1152524" y="6585728"/>
            <a:ext cx="2219658" cy="7617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2100" b="1" kern="0">
                <a:solidFill>
                  <a:srgbClr val="23272D"/>
                </a:solidFill>
                <a:latin typeface="Verdana"/>
              </a:rPr>
              <a:t>Berechnung </a:t>
            </a:r>
          </a:p>
          <a:p>
            <a:pPr defTabSz="1371600">
              <a:buClr>
                <a:srgbClr val="000073"/>
              </a:buClr>
              <a:defRPr/>
            </a:pPr>
            <a:r>
              <a:rPr lang="de-DE" sz="2100" kern="0">
                <a:solidFill>
                  <a:srgbClr val="23272D"/>
                </a:solidFill>
                <a:latin typeface="Verdana"/>
              </a:rPr>
              <a:t>des NPS: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EE8B997-D771-57C5-8CF6-5D4D231AE6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21</a:t>
            </a:fld>
            <a:endParaRPr lang="de-DE">
              <a:latin typeface="Verdan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179D7AE-5093-EA9A-C9EC-61D36F3827B7}"/>
              </a:ext>
            </a:extLst>
          </p:cNvPr>
          <p:cNvSpPr txBox="1"/>
          <p:nvPr/>
        </p:nvSpPr>
        <p:spPr bwMode="gray">
          <a:xfrm>
            <a:off x="3397238" y="5436725"/>
            <a:ext cx="4183580" cy="918771"/>
          </a:xfrm>
          <a:prstGeom prst="roundRect">
            <a:avLst/>
          </a:prstGeom>
          <a:solidFill>
            <a:srgbClr val="C7001E">
              <a:alpha val="5000"/>
            </a:srgbClr>
          </a:solidFill>
          <a:ln w="19050">
            <a:solidFill>
              <a:srgbClr val="FE66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1800">
                <a:solidFill>
                  <a:srgbClr val="23272D"/>
                </a:solidFill>
              </a:rPr>
              <a:t>Nicht zufrieden, Weiterempfehlung nahezu ausgeschlossen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5DB596-0FB1-2170-F899-EB1F9EF9ADB8}"/>
              </a:ext>
            </a:extLst>
          </p:cNvPr>
          <p:cNvSpPr txBox="1"/>
          <p:nvPr/>
        </p:nvSpPr>
        <p:spPr bwMode="gray">
          <a:xfrm>
            <a:off x="7834019" y="5436725"/>
            <a:ext cx="4185000" cy="918771"/>
          </a:xfrm>
          <a:prstGeom prst="roundRect">
            <a:avLst/>
          </a:prstGeom>
          <a:solidFill>
            <a:srgbClr val="575F6A">
              <a:alpha val="5000"/>
            </a:srgbClr>
          </a:solidFill>
          <a:ln w="19050">
            <a:solidFill>
              <a:srgbClr val="575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1800">
                <a:solidFill>
                  <a:srgbClr val="23272D"/>
                </a:solidFill>
              </a:rPr>
              <a:t>Unentschlossen, Weiterempfehlung nicht sehr wahrscheinlich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BE78FE6-EF1F-013F-AC4C-0B6C0034A978}"/>
              </a:ext>
            </a:extLst>
          </p:cNvPr>
          <p:cNvSpPr txBox="1"/>
          <p:nvPr/>
        </p:nvSpPr>
        <p:spPr bwMode="gray">
          <a:xfrm>
            <a:off x="12272220" y="5436725"/>
            <a:ext cx="4196832" cy="918771"/>
          </a:xfrm>
          <a:prstGeom prst="roundRect">
            <a:avLst/>
          </a:prstGeom>
          <a:solidFill>
            <a:srgbClr val="4CAF50">
              <a:alpha val="5000"/>
            </a:srgbClr>
          </a:solidFill>
          <a:ln w="19050">
            <a:solidFill>
              <a:srgbClr val="4DB6A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1800">
                <a:solidFill>
                  <a:srgbClr val="23272D"/>
                </a:solidFill>
              </a:rPr>
              <a:t>Begeistert, sichere Weiterempfehlung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58FBDAD-E4CE-338B-625B-144D734BF321}"/>
              </a:ext>
            </a:extLst>
          </p:cNvPr>
          <p:cNvSpPr txBox="1"/>
          <p:nvPr/>
        </p:nvSpPr>
        <p:spPr bwMode="gray">
          <a:xfrm>
            <a:off x="3397238" y="6654557"/>
            <a:ext cx="4183580" cy="6375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371600">
              <a:buClr>
                <a:srgbClr val="000073"/>
              </a:buClr>
              <a:defRPr/>
            </a:pPr>
            <a:r>
              <a:rPr lang="de-DE" sz="2700" b="1" dirty="0">
                <a:solidFill>
                  <a:srgbClr val="000073"/>
                </a:solidFill>
                <a:latin typeface="Verdana"/>
              </a:rPr>
              <a:t>Net Promoter Score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EF1B7A3-D13E-5CA8-0260-1DD54CFBA504}"/>
              </a:ext>
            </a:extLst>
          </p:cNvPr>
          <p:cNvSpPr txBox="1"/>
          <p:nvPr/>
        </p:nvSpPr>
        <p:spPr bwMode="gray">
          <a:xfrm>
            <a:off x="7109693" y="6651478"/>
            <a:ext cx="1590999" cy="6375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371600">
              <a:buClr>
                <a:srgbClr val="000073"/>
              </a:buClr>
              <a:defRPr/>
            </a:pPr>
            <a:r>
              <a:rPr lang="de-DE" sz="3600" b="1">
                <a:solidFill>
                  <a:srgbClr val="23272D"/>
                </a:solidFill>
                <a:latin typeface="Verdana"/>
              </a:rPr>
              <a:t>=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4B1ABF0-C404-14F8-DB6A-C7DADAD76C52}"/>
              </a:ext>
            </a:extLst>
          </p:cNvPr>
          <p:cNvSpPr txBox="1"/>
          <p:nvPr/>
        </p:nvSpPr>
        <p:spPr bwMode="gray">
          <a:xfrm>
            <a:off x="8019493" y="6654557"/>
            <a:ext cx="4183580" cy="6375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371600">
              <a:buClr>
                <a:srgbClr val="000073"/>
              </a:buClr>
              <a:defRPr/>
            </a:pPr>
            <a:r>
              <a:rPr lang="de-DE" sz="2700" b="1">
                <a:solidFill>
                  <a:srgbClr val="4DB6AC"/>
                </a:solidFill>
                <a:latin typeface="Verdana"/>
              </a:rPr>
              <a:t>Promoter (%)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BAA40FD-ADC8-8A59-67AB-A0310B8566D8}"/>
              </a:ext>
            </a:extLst>
          </p:cNvPr>
          <p:cNvSpPr txBox="1"/>
          <p:nvPr/>
        </p:nvSpPr>
        <p:spPr bwMode="gray">
          <a:xfrm>
            <a:off x="11554517" y="6654557"/>
            <a:ext cx="1590999" cy="6375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371600">
              <a:buClr>
                <a:srgbClr val="000073"/>
              </a:buClr>
              <a:defRPr/>
            </a:pPr>
            <a:r>
              <a:rPr lang="de-DE" sz="3600" b="1">
                <a:solidFill>
                  <a:srgbClr val="23272D"/>
                </a:solidFill>
                <a:latin typeface="Verdana"/>
              </a:rPr>
              <a:t>-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77309CF-E8EA-BE27-39CB-911F240381CE}"/>
              </a:ext>
            </a:extLst>
          </p:cNvPr>
          <p:cNvSpPr txBox="1"/>
          <p:nvPr/>
        </p:nvSpPr>
        <p:spPr bwMode="gray">
          <a:xfrm>
            <a:off x="12452317" y="6654557"/>
            <a:ext cx="4183580" cy="6375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371600">
              <a:buClr>
                <a:srgbClr val="000073"/>
              </a:buClr>
              <a:defRPr/>
            </a:pPr>
            <a:r>
              <a:rPr lang="de-DE" sz="2700" b="1">
                <a:solidFill>
                  <a:srgbClr val="FE665A"/>
                </a:solidFill>
                <a:latin typeface="Verdana"/>
              </a:rPr>
              <a:t>Kritische (%)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5893C4E7-E358-65DD-D3EA-171BAC1C849C}"/>
              </a:ext>
            </a:extLst>
          </p:cNvPr>
          <p:cNvSpPr/>
          <p:nvPr/>
        </p:nvSpPr>
        <p:spPr bwMode="gray">
          <a:xfrm>
            <a:off x="3397238" y="6597405"/>
            <a:ext cx="13071815" cy="75184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de-DE" sz="2100">
              <a:solidFill>
                <a:srgbClr val="23272D"/>
              </a:solidFill>
              <a:latin typeface="Verdana"/>
            </a:endParaRPr>
          </a:p>
        </p:txBody>
      </p:sp>
      <p:sp>
        <p:nvSpPr>
          <p:cNvPr id="74" name="Frage | unten">
            <a:extLst>
              <a:ext uri="{FF2B5EF4-FFF2-40B4-BE49-F238E27FC236}">
                <a16:creationId xmlns:a16="http://schemas.microsoft.com/office/drawing/2014/main" id="{96A6CC92-DCC8-E5F4-C8DE-190BB764EA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1152524" y="8752739"/>
            <a:ext cx="169179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650" b="1">
                <a:solidFill>
                  <a:srgbClr val="23272D"/>
                </a:solidFill>
                <a:latin typeface="Verdana"/>
              </a:rPr>
              <a:t>FRAGE</a:t>
            </a:r>
            <a:endParaRPr lang="de-DE" sz="1650" b="1">
              <a:solidFill>
                <a:srgbClr val="23272D"/>
              </a:solidFill>
              <a:latin typeface="Montserrat Light" panose="00000400000000000000" pitchFamily="50" charset="0"/>
            </a:endParaRPr>
          </a:p>
        </p:txBody>
      </p:sp>
      <p:sp>
        <p:nvSpPr>
          <p:cNvPr id="75" name="Frage | unten">
            <a:extLst>
              <a:ext uri="{FF2B5EF4-FFF2-40B4-BE49-F238E27FC236}">
                <a16:creationId xmlns:a16="http://schemas.microsoft.com/office/drawing/2014/main" id="{B0ECAE37-0621-A13C-F6A1-A14BA8152A32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2064468" y="8754656"/>
            <a:ext cx="15271425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575">
                <a:solidFill>
                  <a:srgbClr val="23272D"/>
                </a:solidFill>
                <a:latin typeface="Verdana"/>
              </a:rPr>
              <a:t>Wie wahrscheinlich ist es, dass Sie diese Innenstadt </a:t>
            </a:r>
            <a:r>
              <a:rPr lang="de-DE" sz="1575" err="1">
                <a:solidFill>
                  <a:srgbClr val="23272D"/>
                </a:solidFill>
                <a:latin typeface="Verdana"/>
              </a:rPr>
              <a:t>Freund:innen</a:t>
            </a:r>
            <a:r>
              <a:rPr lang="de-DE" sz="1575">
                <a:solidFill>
                  <a:srgbClr val="23272D"/>
                </a:solidFill>
                <a:latin typeface="Verdana"/>
              </a:rPr>
              <a:t> oder Bekannten weiterempfehlen? Bitte antworten Sie anhand einer Skala von 0 bis 10. Eine 10 bedeutet „äußerst wahrscheinlich“, eine 0 „äußerst unwahrscheinlich“. Mit den Werten dazwischen können Sie Ihr Urteil abstufen.</a:t>
            </a:r>
            <a:endParaRPr lang="de-DE" sz="1575">
              <a:solidFill>
                <a:srgbClr val="23272D"/>
              </a:solidFill>
              <a:latin typeface="Verdana"/>
              <a:ea typeface="Verdana"/>
            </a:endParaRPr>
          </a:p>
        </p:txBody>
      </p:sp>
      <p:sp>
        <p:nvSpPr>
          <p:cNvPr id="47" name="Hinweise, Fallzahl">
            <a:extLst>
              <a:ext uri="{FF2B5EF4-FFF2-40B4-BE49-F238E27FC236}">
                <a16:creationId xmlns:a16="http://schemas.microsoft.com/office/drawing/2014/main" id="{A2E38546-4CE7-1D22-3C0C-CB707B0B4AD5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1152524" y="7577892"/>
            <a:ext cx="2219658" cy="7617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2100" b="1" kern="0">
                <a:solidFill>
                  <a:srgbClr val="23272D"/>
                </a:solidFill>
                <a:latin typeface="Verdana"/>
              </a:rPr>
              <a:t>Einordnung </a:t>
            </a:r>
          </a:p>
          <a:p>
            <a:pPr defTabSz="1371600">
              <a:buClr>
                <a:srgbClr val="000073"/>
              </a:buClr>
              <a:defRPr/>
            </a:pPr>
            <a:r>
              <a:rPr lang="de-DE" sz="2100" kern="0">
                <a:solidFill>
                  <a:srgbClr val="23272D"/>
                </a:solidFill>
                <a:latin typeface="Verdana"/>
              </a:rPr>
              <a:t>des NPS:</a:t>
            </a: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D05588A5-DFB7-2770-0443-0FB66B322D6F}"/>
              </a:ext>
            </a:extLst>
          </p:cNvPr>
          <p:cNvSpPr/>
          <p:nvPr/>
        </p:nvSpPr>
        <p:spPr bwMode="gray">
          <a:xfrm>
            <a:off x="3399596" y="7589570"/>
            <a:ext cx="13071815" cy="751842"/>
          </a:xfrm>
          <a:prstGeom prst="roundRect">
            <a:avLst/>
          </a:prstGeom>
          <a:noFill/>
          <a:ln w="19050">
            <a:solidFill>
              <a:srgbClr val="575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tabLst>
                <a:tab pos="4298157" algn="l"/>
                <a:tab pos="8879682" algn="l"/>
              </a:tabLst>
              <a:defRPr/>
            </a:pPr>
            <a:r>
              <a:rPr lang="de-DE" sz="2100">
                <a:solidFill>
                  <a:srgbClr val="23272D"/>
                </a:solidFill>
                <a:latin typeface="Verdana"/>
              </a:rPr>
              <a:t>-100 bis 0: Niedriger NPS	über 0 bis 20: Mittlerer NPS	über 20 bis 100: Hoher NPS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05A0079-B5A5-20C2-8C2E-57BBF1FC1DD9}"/>
              </a:ext>
            </a:extLst>
          </p:cNvPr>
          <p:cNvSpPr/>
          <p:nvPr/>
        </p:nvSpPr>
        <p:spPr>
          <a:xfrm>
            <a:off x="3334326" y="3880845"/>
            <a:ext cx="486000" cy="486000"/>
          </a:xfrm>
          <a:prstGeom prst="ellipse">
            <a:avLst/>
          </a:prstGeom>
          <a:solidFill>
            <a:srgbClr val="FE665A"/>
          </a:solidFill>
          <a:ln w="15875">
            <a:solidFill>
              <a:srgbClr val="FE66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r>
              <a:rPr lang="de-DE" b="1">
                <a:solidFill>
                  <a:srgbClr val="FFFFFF"/>
                </a:solidFill>
                <a:latin typeface="Verdana"/>
                <a:cs typeface="Arial" pitchFamily="34" charset="0"/>
              </a:rPr>
              <a:t>0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BD44AC6-B3A2-97F8-9E2C-4D8D4A163193}"/>
              </a:ext>
            </a:extLst>
          </p:cNvPr>
          <p:cNvCxnSpPr>
            <a:cxnSpLocks/>
          </p:cNvCxnSpPr>
          <p:nvPr/>
        </p:nvCxnSpPr>
        <p:spPr bwMode="gray">
          <a:xfrm>
            <a:off x="5478740" y="4286639"/>
            <a:ext cx="107" cy="284738"/>
          </a:xfrm>
          <a:prstGeom prst="line">
            <a:avLst/>
          </a:prstGeom>
          <a:ln w="15875">
            <a:solidFill>
              <a:srgbClr val="FE6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ußzeilenplatzhalter 18">
            <a:extLst>
              <a:ext uri="{FF2B5EF4-FFF2-40B4-BE49-F238E27FC236}">
                <a16:creationId xmlns:a16="http://schemas.microsoft.com/office/drawing/2014/main" id="{A39321CC-CD92-3D4E-4BDD-5467EFDFC892}"/>
              </a:ext>
            </a:extLst>
          </p:cNvPr>
          <p:cNvSpPr txBox="1">
            <a:spLocks/>
          </p:cNvSpPr>
          <p:nvPr/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r">
              <a:defRPr sz="900">
                <a:solidFill>
                  <a:srgbClr val="23272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de-DE" sz="1350">
                <a:latin typeface="Verdana"/>
              </a:rPr>
              <a:t>VITALE INNENSTÄDTE 2024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ED03171-255F-F162-175A-E27554D9D5C3}"/>
              </a:ext>
            </a:extLst>
          </p:cNvPr>
          <p:cNvSpPr txBox="1"/>
          <p:nvPr/>
        </p:nvSpPr>
        <p:spPr bwMode="gray">
          <a:xfrm>
            <a:off x="1432541" y="4036943"/>
            <a:ext cx="1293165" cy="889581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29B6F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2100" b="1">
                <a:solidFill>
                  <a:srgbClr val="FFFFFF"/>
                </a:solidFill>
                <a:latin typeface="Verdana"/>
              </a:rPr>
              <a:t>NPS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AC8FAE7-2C0D-A0E7-9692-BFA74BAA4572}"/>
              </a:ext>
            </a:extLst>
          </p:cNvPr>
          <p:cNvSpPr txBox="1"/>
          <p:nvPr/>
        </p:nvSpPr>
        <p:spPr bwMode="gray">
          <a:xfrm>
            <a:off x="1432541" y="5139151"/>
            <a:ext cx="1293165" cy="886898"/>
          </a:xfrm>
          <a:prstGeom prst="roundRect">
            <a:avLst/>
          </a:prstGeom>
          <a:solidFill>
            <a:schemeClr val="accent2">
              <a:alpha val="5000"/>
            </a:schemeClr>
          </a:solidFill>
          <a:ln w="19050">
            <a:solidFill>
              <a:srgbClr val="29B6F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4000" b="1" dirty="0">
                <a:solidFill>
                  <a:srgbClr val="23272D"/>
                </a:solidFill>
                <a:latin typeface="Verdana"/>
              </a:rPr>
              <a:t>-8</a:t>
            </a:r>
          </a:p>
        </p:txBody>
      </p:sp>
    </p:spTree>
    <p:extLst>
      <p:ext uri="{BB962C8B-B14F-4D97-AF65-F5344CB8AC3E}">
        <p14:creationId xmlns:p14="http://schemas.microsoft.com/office/powerpoint/2010/main" val="41196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38C96-4ED4-F882-D8FF-E4D4BB2B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15C5F99-3E31-9E17-362B-60C100AB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22</a:t>
            </a:fld>
            <a:endParaRPr lang="de-DE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4F10383-56C6-4BA8-261A-21C95A83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FOKUS im Handeln RICHTIG GESETZT?</a:t>
            </a:r>
            <a:br>
              <a:rPr lang="de-DE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22D1BF-BD91-0DE6-9579-4CE369080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82" y="9761477"/>
            <a:ext cx="12636000" cy="270000"/>
          </a:xfrm>
        </p:spPr>
        <p:txBody>
          <a:bodyPr/>
          <a:lstStyle/>
          <a:p>
            <a:r>
              <a:rPr lang="de-DE"/>
              <a:t>*Repräsentative Befragung von 10.000 Konsument:innen im Alter zwischen 18 und 69 Jahren (Quelle: IFH KÖLN 2022 im Rahmen der vom Bundesministerium für Wirtschaft und Klimaschutz geförderten "</a:t>
            </a:r>
            <a:r>
              <a:rPr lang="de-DE">
                <a:hlinkClick r:id="rId3"/>
              </a:rPr>
              <a:t>Stadtlabore für Deutschland: Leerstand und Ansiedlung</a:t>
            </a:r>
            <a:r>
              <a:rPr lang="de-DE"/>
              <a:t>" (08/2021-12/2022)).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947F25-ECF4-DD58-E996-AA3FC89BD7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 defTabSz="1371600">
              <a:defRPr/>
            </a:pPr>
            <a:r>
              <a:rPr lang="de-DE">
                <a:solidFill>
                  <a:srgbClr val="23272D"/>
                </a:solidFill>
                <a:latin typeface="Verdana"/>
              </a:rPr>
              <a:t>VITALE INNENSTÄDTE 2024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D4B8525-253E-FD17-1FE7-D40DD81B8908}"/>
              </a:ext>
            </a:extLst>
          </p:cNvPr>
          <p:cNvSpPr/>
          <p:nvPr/>
        </p:nvSpPr>
        <p:spPr bwMode="gray">
          <a:xfrm>
            <a:off x="1152526" y="1551749"/>
            <a:ext cx="16312979" cy="184554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endParaRPr lang="de-DE" sz="2700" b="1" dirty="0">
              <a:solidFill>
                <a:srgbClr val="23272D"/>
              </a:solidFill>
              <a:latin typeface="Verdana"/>
            </a:endParaRPr>
          </a:p>
          <a:p>
            <a:pPr defTabSz="1371600">
              <a:defRPr/>
            </a:pPr>
            <a:endParaRPr lang="de-DE" sz="1200" b="1" dirty="0">
              <a:solidFill>
                <a:srgbClr val="23272D"/>
              </a:solidFill>
              <a:latin typeface="Verdana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63400F-09E9-3DBD-54A5-75B958C562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713" y="3397737"/>
            <a:ext cx="14803410" cy="4313262"/>
          </a:xfrm>
          <a:prstGeom prst="rect">
            <a:avLst/>
          </a:prstGeom>
          <a:solidFill>
            <a:srgbClr val="7072AE"/>
          </a:solidFill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A1658D1-DA67-CD0A-902C-7D4D3E999955}"/>
              </a:ext>
            </a:extLst>
          </p:cNvPr>
          <p:cNvGrpSpPr/>
          <p:nvPr/>
        </p:nvGrpSpPr>
        <p:grpSpPr>
          <a:xfrm>
            <a:off x="1079718" y="2687141"/>
            <a:ext cx="16136916" cy="5491031"/>
            <a:chOff x="719812" y="2212668"/>
            <a:chExt cx="10757944" cy="3660687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02A32B3-C3B8-44EE-892A-85183DA654D8}"/>
                </a:ext>
              </a:extLst>
            </p:cNvPr>
            <p:cNvSpPr/>
            <p:nvPr/>
          </p:nvSpPr>
          <p:spPr bwMode="gray">
            <a:xfrm>
              <a:off x="719812" y="5305991"/>
              <a:ext cx="9484599" cy="38033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e-DE" sz="2100">
                <a:solidFill>
                  <a:srgbClr val="23272D"/>
                </a:solidFill>
                <a:latin typeface="Verdana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544B485-3F97-47DF-D3A4-28C9E380830C}"/>
                </a:ext>
              </a:extLst>
            </p:cNvPr>
            <p:cNvSpPr/>
            <p:nvPr/>
          </p:nvSpPr>
          <p:spPr bwMode="gray">
            <a:xfrm>
              <a:off x="5408439" y="2996330"/>
              <a:ext cx="62370" cy="229792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e-DE" sz="2100">
                <a:solidFill>
                  <a:srgbClr val="23272D"/>
                </a:solidFill>
                <a:latin typeface="Verdana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93C65EF-8AE5-57C6-35B5-9C7A2B9A51D1}"/>
                </a:ext>
              </a:extLst>
            </p:cNvPr>
            <p:cNvSpPr/>
            <p:nvPr/>
          </p:nvSpPr>
          <p:spPr bwMode="gray">
            <a:xfrm>
              <a:off x="1257104" y="5331352"/>
              <a:ext cx="2352946" cy="49236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de-DE" sz="2400" b="1">
                  <a:solidFill>
                    <a:srgbClr val="A28FC2"/>
                  </a:solidFill>
                  <a:latin typeface="Verdana"/>
                </a:rPr>
                <a:t>Promotoren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F7101A5-F910-C35C-F735-5E4D25449E0E}"/>
                </a:ext>
              </a:extLst>
            </p:cNvPr>
            <p:cNvSpPr/>
            <p:nvPr/>
          </p:nvSpPr>
          <p:spPr bwMode="gray">
            <a:xfrm>
              <a:off x="7243007" y="5331352"/>
              <a:ext cx="2352946" cy="49236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de-DE" sz="2400" b="1">
                  <a:solidFill>
                    <a:srgbClr val="A28FC2"/>
                  </a:solidFill>
                  <a:latin typeface="Verdana"/>
                </a:rPr>
                <a:t>Kritiker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6E1F09DE-E9A5-2AE3-2639-EEC0DC4E81E2}"/>
                </a:ext>
              </a:extLst>
            </p:cNvPr>
            <p:cNvSpPr/>
            <p:nvPr/>
          </p:nvSpPr>
          <p:spPr bwMode="gray">
            <a:xfrm>
              <a:off x="4267021" y="5331352"/>
              <a:ext cx="2352946" cy="49236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de-DE" sz="2400" b="1">
                  <a:solidFill>
                    <a:srgbClr val="A28FC2"/>
                  </a:solidFill>
                  <a:latin typeface="Verdana"/>
                </a:rPr>
                <a:t>Indifferente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565BCA2-645D-87CC-6C54-61F717A25B5C}"/>
                </a:ext>
              </a:extLst>
            </p:cNvPr>
            <p:cNvSpPr/>
            <p:nvPr/>
          </p:nvSpPr>
          <p:spPr bwMode="gray">
            <a:xfrm>
              <a:off x="5347855" y="2679371"/>
              <a:ext cx="150062" cy="20868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e-DE" sz="2100">
                <a:solidFill>
                  <a:srgbClr val="23272D"/>
                </a:solidFill>
                <a:latin typeface="Verdana"/>
              </a:endParaRP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83B76E24-54E2-10C8-852E-EA55853DA8D0}"/>
                </a:ext>
              </a:extLst>
            </p:cNvPr>
            <p:cNvGrpSpPr/>
            <p:nvPr/>
          </p:nvGrpSpPr>
          <p:grpSpPr>
            <a:xfrm>
              <a:off x="766761" y="2212668"/>
              <a:ext cx="10710995" cy="3660687"/>
              <a:chOff x="766761" y="2212668"/>
              <a:chExt cx="10710995" cy="3660687"/>
            </a:xfrm>
          </p:grpSpPr>
          <p:cxnSp>
            <p:nvCxnSpPr>
              <p:cNvPr id="7" name="Gerader Verbinder 6">
                <a:extLst>
                  <a:ext uri="{FF2B5EF4-FFF2-40B4-BE49-F238E27FC236}">
                    <a16:creationId xmlns:a16="http://schemas.microsoft.com/office/drawing/2014/main" id="{8F8D3CB0-806C-8E0D-419D-DE2EA983EDD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4422080" y="2708590"/>
                <a:ext cx="6360" cy="2604972"/>
              </a:xfrm>
              <a:prstGeom prst="line">
                <a:avLst/>
              </a:prstGeom>
              <a:solidFill>
                <a:srgbClr val="7072AE"/>
              </a:solidFill>
              <a:ln w="57150">
                <a:solidFill>
                  <a:srgbClr val="A08DC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r Verbinder 7">
                <a:extLst>
                  <a:ext uri="{FF2B5EF4-FFF2-40B4-BE49-F238E27FC236}">
                    <a16:creationId xmlns:a16="http://schemas.microsoft.com/office/drawing/2014/main" id="{EE4221D1-7B56-4834-54BD-7BDDDF246C9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306475" y="2702411"/>
                <a:ext cx="62370" cy="2614562"/>
              </a:xfrm>
              <a:prstGeom prst="line">
                <a:avLst/>
              </a:prstGeom>
              <a:solidFill>
                <a:srgbClr val="7072AE"/>
              </a:solidFill>
              <a:ln w="57150">
                <a:solidFill>
                  <a:srgbClr val="A08DC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660E1963-BE3F-85CA-BC44-4CF0DB23F478}"/>
                  </a:ext>
                </a:extLst>
              </p:cNvPr>
              <p:cNvSpPr/>
              <p:nvPr/>
            </p:nvSpPr>
            <p:spPr bwMode="gray">
              <a:xfrm>
                <a:off x="766761" y="2212668"/>
                <a:ext cx="10710995" cy="3644554"/>
              </a:xfrm>
              <a:prstGeom prst="rect">
                <a:avLst/>
              </a:prstGeom>
              <a:noFill/>
              <a:ln w="38100">
                <a:solidFill>
                  <a:srgbClr val="A390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>
                  <a:ln>
                    <a:solidFill>
                      <a:srgbClr val="A28FC2"/>
                    </a:solidFill>
                  </a:ln>
                  <a:noFill/>
                  <a:latin typeface="Verdana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CF476B02-98F9-2C09-0BEA-A2B5DFB73250}"/>
                  </a:ext>
                </a:extLst>
              </p:cNvPr>
              <p:cNvSpPr/>
              <p:nvPr/>
            </p:nvSpPr>
            <p:spPr bwMode="gray">
              <a:xfrm>
                <a:off x="10079011" y="2212668"/>
                <a:ext cx="1395751" cy="3660687"/>
              </a:xfrm>
              <a:prstGeom prst="rect">
                <a:avLst/>
              </a:prstGeom>
              <a:noFill/>
              <a:ln w="12700">
                <a:solidFill>
                  <a:srgbClr val="A290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>
                  <a:ln>
                    <a:solidFill>
                      <a:srgbClr val="A28FC2"/>
                    </a:solidFill>
                  </a:ln>
                  <a:noFill/>
                  <a:latin typeface="Verdana"/>
                </a:endParaRPr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98F7052A-F48B-77B6-D0C8-8E32FEA75E09}"/>
                  </a:ext>
                </a:extLst>
              </p:cNvPr>
              <p:cNvSpPr/>
              <p:nvPr/>
            </p:nvSpPr>
            <p:spPr bwMode="gray">
              <a:xfrm>
                <a:off x="2643958" y="2324473"/>
                <a:ext cx="5557856" cy="31970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de-DE" sz="2400" b="1" err="1">
                    <a:solidFill>
                      <a:srgbClr val="A390C2"/>
                    </a:solidFill>
                    <a:latin typeface="Verdana"/>
                  </a:rPr>
                  <a:t>Besucher:innen</a:t>
                </a:r>
                <a:r>
                  <a:rPr lang="de-DE" sz="2400" b="1">
                    <a:solidFill>
                      <a:srgbClr val="A390C2"/>
                    </a:solidFill>
                    <a:latin typeface="Verdana"/>
                  </a:rPr>
                  <a:t> der Innenstadt</a:t>
                </a:r>
              </a:p>
            </p:txBody>
          </p:sp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691BAE1-6786-7D95-15A7-401A473081D5}"/>
              </a:ext>
            </a:extLst>
          </p:cNvPr>
          <p:cNvGrpSpPr/>
          <p:nvPr/>
        </p:nvGrpSpPr>
        <p:grpSpPr>
          <a:xfrm>
            <a:off x="1588286" y="7438189"/>
            <a:ext cx="16127769" cy="1286372"/>
            <a:chOff x="1058857" y="5380031"/>
            <a:chExt cx="10751846" cy="857581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4A3935E-A31B-C609-E1A6-4AEC80A024E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058857" y="5380031"/>
              <a:ext cx="379564" cy="3938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290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de-DE" sz="2100" b="1">
                  <a:solidFill>
                    <a:srgbClr val="A38FC2"/>
                  </a:solidFill>
                  <a:latin typeface="Verdana"/>
                </a:rPr>
                <a:t>1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5E76288-FC7A-6777-8642-01DA1FA76F4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047038" y="5380031"/>
              <a:ext cx="379564" cy="3938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290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de-DE" sz="2100" b="1">
                  <a:solidFill>
                    <a:srgbClr val="A38FC2"/>
                  </a:solidFill>
                  <a:latin typeface="Verdana"/>
                </a:rPr>
                <a:t>2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6587311-A66A-4162-970E-83D7CFD0370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10393" y="5380031"/>
              <a:ext cx="379564" cy="3938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290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de-DE" sz="2100" b="1">
                  <a:solidFill>
                    <a:srgbClr val="A38FC2"/>
                  </a:solidFill>
                  <a:latin typeface="Verdana"/>
                </a:rPr>
                <a:t>3</a:t>
              </a: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B035D83F-F336-19E2-31D1-B548DE73B603}"/>
                </a:ext>
              </a:extLst>
            </p:cNvPr>
            <p:cNvSpPr/>
            <p:nvPr/>
          </p:nvSpPr>
          <p:spPr bwMode="gray">
            <a:xfrm>
              <a:off x="9515832" y="5892427"/>
              <a:ext cx="2294871" cy="34518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600">
                <a:defRPr/>
              </a:pPr>
              <a:r>
                <a:rPr lang="de-DE" sz="1650" b="1">
                  <a:solidFill>
                    <a:srgbClr val="A18FC2"/>
                  </a:solidFill>
                  <a:latin typeface="Verdana"/>
                </a:rPr>
                <a:t>Fokus bei Vitalisierung</a:t>
              </a: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B9800129-5C69-BEC1-B704-BCFFB7007D44}"/>
                </a:ext>
              </a:extLst>
            </p:cNvPr>
            <p:cNvSpPr/>
            <p:nvPr/>
          </p:nvSpPr>
          <p:spPr bwMode="gray">
            <a:xfrm>
              <a:off x="9344938" y="5975020"/>
              <a:ext cx="199012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8F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e-DE" sz="1650">
                <a:ln w="38100">
                  <a:solidFill>
                    <a:srgbClr val="23272D"/>
                  </a:solidFill>
                </a:ln>
                <a:solidFill>
                  <a:srgbClr val="A18FC2"/>
                </a:solidFill>
                <a:latin typeface="Verdana"/>
              </a:endParaRPr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08F972AD-47C0-FBCF-0B71-B657B751E3A6}"/>
              </a:ext>
            </a:extLst>
          </p:cNvPr>
          <p:cNvSpPr/>
          <p:nvPr/>
        </p:nvSpPr>
        <p:spPr bwMode="gray">
          <a:xfrm>
            <a:off x="9851444" y="3575928"/>
            <a:ext cx="5629260" cy="1998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de-DE" sz="3600" b="1" dirty="0">
                <a:solidFill>
                  <a:srgbClr val="FE665A"/>
                </a:solidFill>
                <a:latin typeface="Verdana"/>
              </a:rPr>
              <a:t>Barrieren</a:t>
            </a:r>
            <a:br>
              <a:rPr lang="de-DE" sz="3600" b="1" dirty="0">
                <a:solidFill>
                  <a:srgbClr val="FE665A"/>
                </a:solidFill>
                <a:latin typeface="Verdana"/>
              </a:rPr>
            </a:br>
            <a:r>
              <a:rPr lang="de-DE" sz="3600" b="1" dirty="0">
                <a:solidFill>
                  <a:srgbClr val="FE665A"/>
                </a:solidFill>
                <a:latin typeface="Verdana"/>
              </a:rPr>
              <a:t>abbauen!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7D47039-C72C-A952-A22C-0FA0C187593B}"/>
              </a:ext>
            </a:extLst>
          </p:cNvPr>
          <p:cNvSpPr/>
          <p:nvPr/>
        </p:nvSpPr>
        <p:spPr bwMode="gray">
          <a:xfrm>
            <a:off x="1446012" y="3575928"/>
            <a:ext cx="5144442" cy="1998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accent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1371600"/>
            <a:r>
              <a:rPr lang="de-DE" sz="3600" b="1" dirty="0">
                <a:solidFill>
                  <a:srgbClr val="83AF23"/>
                </a:solidFill>
                <a:latin typeface="Verdana"/>
              </a:rPr>
              <a:t>Stärken nutzen – Fans mobilisieren!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6AB85D2-2CA1-8052-B43B-5F22CD847258}"/>
              </a:ext>
            </a:extLst>
          </p:cNvPr>
          <p:cNvSpPr txBox="1"/>
          <p:nvPr/>
        </p:nvSpPr>
        <p:spPr bwMode="gray">
          <a:xfrm>
            <a:off x="11461887" y="5404998"/>
            <a:ext cx="2434641" cy="886898"/>
          </a:xfrm>
          <a:prstGeom prst="roundRect">
            <a:avLst/>
          </a:prstGeom>
          <a:solidFill>
            <a:srgbClr val="C7001E">
              <a:alpha val="5000"/>
            </a:srgbClr>
          </a:solidFill>
          <a:ln w="19050">
            <a:solidFill>
              <a:srgbClr val="FE66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2100" b="1">
                <a:solidFill>
                  <a:srgbClr val="23272D"/>
                </a:solidFill>
                <a:latin typeface="Verdana"/>
              </a:rPr>
              <a:t>34 %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D87D378-D28F-5767-6D86-C5D5ABC80ABF}"/>
              </a:ext>
            </a:extLst>
          </p:cNvPr>
          <p:cNvSpPr txBox="1"/>
          <p:nvPr/>
        </p:nvSpPr>
        <p:spPr bwMode="gray">
          <a:xfrm>
            <a:off x="6882847" y="5433010"/>
            <a:ext cx="2444181" cy="886898"/>
          </a:xfrm>
          <a:prstGeom prst="roundRect">
            <a:avLst/>
          </a:prstGeom>
          <a:solidFill>
            <a:srgbClr val="575F6A">
              <a:alpha val="5000"/>
            </a:srgbClr>
          </a:solidFill>
          <a:ln w="19050">
            <a:solidFill>
              <a:srgbClr val="575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2100" b="1">
                <a:solidFill>
                  <a:srgbClr val="23272D"/>
                </a:solidFill>
                <a:latin typeface="Verdana"/>
              </a:rPr>
              <a:t>41 %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1195EAC-173B-4D6A-44A4-D2433F39FFFA}"/>
              </a:ext>
            </a:extLst>
          </p:cNvPr>
          <p:cNvSpPr txBox="1"/>
          <p:nvPr/>
        </p:nvSpPr>
        <p:spPr bwMode="gray">
          <a:xfrm>
            <a:off x="2462095" y="5432656"/>
            <a:ext cx="2444181" cy="886898"/>
          </a:xfrm>
          <a:prstGeom prst="roundRect">
            <a:avLst/>
          </a:prstGeom>
          <a:solidFill>
            <a:srgbClr val="4CAF50">
              <a:alpha val="5000"/>
            </a:srgbClr>
          </a:solidFill>
          <a:ln w="19050">
            <a:solidFill>
              <a:srgbClr val="4DB6A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469" tIns="60734" rIns="121469" bIns="6073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371600">
              <a:defRPr/>
            </a:pPr>
            <a:r>
              <a:rPr lang="de-DE" sz="2100" b="1" dirty="0">
                <a:solidFill>
                  <a:schemeClr val="tx1"/>
                </a:solidFill>
                <a:latin typeface="Verdana"/>
              </a:rPr>
              <a:t>26 %</a:t>
            </a:r>
          </a:p>
        </p:txBody>
      </p:sp>
    </p:spTree>
    <p:extLst>
      <p:ext uri="{BB962C8B-B14F-4D97-AF65-F5344CB8AC3E}">
        <p14:creationId xmlns:p14="http://schemas.microsoft.com/office/powerpoint/2010/main" val="22970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7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3958D-2FFF-DE7F-EADC-B5768B1BA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C6177A-C72D-85C2-50FE-1FC046D8953F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9E0C22E-BBD8-568D-DB32-31D37362BD1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E3324A9-32BD-5255-8A12-41C56FF8FA67}"/>
              </a:ext>
            </a:extLst>
          </p:cNvPr>
          <p:cNvSpPr/>
          <p:nvPr/>
        </p:nvSpPr>
        <p:spPr>
          <a:xfrm>
            <a:off x="3671392" y="2983260"/>
            <a:ext cx="13177464" cy="3600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F7F8A64-57D6-2535-BED3-2A9936854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413538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Für die Innenstadt begeistern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„Die Stadtretter kommen“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9E5A639-49B7-57D2-DB06-7FF500DBA1D6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602569" y="6538072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Schlüchtern</a:t>
            </a:r>
          </a:p>
        </p:txBody>
      </p:sp>
    </p:spTree>
    <p:extLst>
      <p:ext uri="{BB962C8B-B14F-4D97-AF65-F5344CB8AC3E}">
        <p14:creationId xmlns:p14="http://schemas.microsoft.com/office/powerpoint/2010/main" val="9080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17272-9368-02B8-F9C2-3AAFCE599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DD816B-44BE-1BBA-3936-A2CA35AFF07E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5D5ED8F-449D-2C8E-C3B3-ADC8352E041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FAF879-FED6-C084-5099-EE80CBE44FC4}"/>
              </a:ext>
            </a:extLst>
          </p:cNvPr>
          <p:cNvSpPr/>
          <p:nvPr/>
        </p:nvSpPr>
        <p:spPr>
          <a:xfrm>
            <a:off x="3671392" y="3055268"/>
            <a:ext cx="13177464" cy="34563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78F237-5E04-966C-E1B0-02C8EA885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413538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Perspektive 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Immobilienwirtschaft</a:t>
            </a:r>
          </a:p>
        </p:txBody>
      </p:sp>
    </p:spTree>
    <p:extLst>
      <p:ext uri="{BB962C8B-B14F-4D97-AF65-F5344CB8AC3E}">
        <p14:creationId xmlns:p14="http://schemas.microsoft.com/office/powerpoint/2010/main" val="40103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1C115-2190-0010-41CC-083DFC32D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3F5CD2-57E5-1848-AB81-17A9B7A1672E}"/>
              </a:ext>
            </a:extLst>
          </p:cNvPr>
          <p:cNvSpPr/>
          <p:nvPr/>
        </p:nvSpPr>
        <p:spPr>
          <a:xfrm flipV="1">
            <a:off x="-29203" y="0"/>
            <a:ext cx="4386268" cy="5085528"/>
          </a:xfrm>
          <a:custGeom>
            <a:avLst/>
            <a:gdLst/>
            <a:ahLst/>
            <a:cxnLst/>
            <a:rect l="l" t="t" r="r" b="b"/>
            <a:pathLst>
              <a:path w="4386268" h="5085528">
                <a:moveTo>
                  <a:pt x="0" y="5085528"/>
                </a:moveTo>
                <a:lnTo>
                  <a:pt x="4386268" y="5085528"/>
                </a:lnTo>
                <a:lnTo>
                  <a:pt x="4386268" y="0"/>
                </a:lnTo>
                <a:lnTo>
                  <a:pt x="0" y="0"/>
                </a:lnTo>
                <a:lnTo>
                  <a:pt x="0" y="50855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8128AB5-9717-7AF1-DB4E-278863C7941A}"/>
              </a:ext>
            </a:extLst>
          </p:cNvPr>
          <p:cNvSpPr/>
          <p:nvPr/>
        </p:nvSpPr>
        <p:spPr>
          <a:xfrm flipH="1" flipV="1">
            <a:off x="13901732" y="0"/>
            <a:ext cx="4386268" cy="5085528"/>
          </a:xfrm>
          <a:custGeom>
            <a:avLst/>
            <a:gdLst/>
            <a:ahLst/>
            <a:cxnLst/>
            <a:rect l="l" t="t" r="r" b="b"/>
            <a:pathLst>
              <a:path w="4386268" h="5085528">
                <a:moveTo>
                  <a:pt x="4386268" y="5085528"/>
                </a:moveTo>
                <a:lnTo>
                  <a:pt x="0" y="5085528"/>
                </a:lnTo>
                <a:lnTo>
                  <a:pt x="0" y="0"/>
                </a:lnTo>
                <a:lnTo>
                  <a:pt x="4386268" y="0"/>
                </a:lnTo>
                <a:lnTo>
                  <a:pt x="4386268" y="50855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78F8F31-1E4C-799C-A055-5EE6B2A0F025}"/>
              </a:ext>
            </a:extLst>
          </p:cNvPr>
          <p:cNvSpPr txBox="1"/>
          <p:nvPr/>
        </p:nvSpPr>
        <p:spPr>
          <a:xfrm>
            <a:off x="3527376" y="2226311"/>
            <a:ext cx="18577048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Perspektive Immobilienwirtschaft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Immobilien zum Geld parken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Sichtweise: weg vom Kubus, hin zum Quartier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Baurecht: Nutzungsänderung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Brandschutz – Büro, Handel, Gastro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Flex-Use statt Mix-Use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80E601D-AB68-AB39-A9C8-082E455DB6B5}"/>
              </a:ext>
            </a:extLst>
          </p:cNvPr>
          <p:cNvSpPr/>
          <p:nvPr/>
        </p:nvSpPr>
        <p:spPr>
          <a:xfrm flipH="1">
            <a:off x="10940871" y="8073677"/>
            <a:ext cx="7347129" cy="2213323"/>
          </a:xfrm>
          <a:custGeom>
            <a:avLst/>
            <a:gdLst/>
            <a:ahLst/>
            <a:cxnLst/>
            <a:rect l="l" t="t" r="r" b="b"/>
            <a:pathLst>
              <a:path w="7347129" h="2213323">
                <a:moveTo>
                  <a:pt x="7347129" y="0"/>
                </a:moveTo>
                <a:lnTo>
                  <a:pt x="0" y="0"/>
                </a:lnTo>
                <a:lnTo>
                  <a:pt x="0" y="2213323"/>
                </a:lnTo>
                <a:lnTo>
                  <a:pt x="7347129" y="2213323"/>
                </a:lnTo>
                <a:lnTo>
                  <a:pt x="73471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15DDF05-DC04-C58E-3767-557504D4D081}"/>
              </a:ext>
            </a:extLst>
          </p:cNvPr>
          <p:cNvSpPr/>
          <p:nvPr/>
        </p:nvSpPr>
        <p:spPr>
          <a:xfrm>
            <a:off x="0" y="8073677"/>
            <a:ext cx="7347129" cy="2213323"/>
          </a:xfrm>
          <a:custGeom>
            <a:avLst/>
            <a:gdLst/>
            <a:ahLst/>
            <a:cxnLst/>
            <a:rect l="l" t="t" r="r" b="b"/>
            <a:pathLst>
              <a:path w="7347129" h="2213323">
                <a:moveTo>
                  <a:pt x="0" y="0"/>
                </a:moveTo>
                <a:lnTo>
                  <a:pt x="7347129" y="0"/>
                </a:lnTo>
                <a:lnTo>
                  <a:pt x="7347129" y="2213323"/>
                </a:lnTo>
                <a:lnTo>
                  <a:pt x="0" y="2213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C971209-D0AC-7323-BDF3-3DAB9C1B203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4" name="Rectangle 24">
            <a:extLst>
              <a:ext uri="{FF2B5EF4-FFF2-40B4-BE49-F238E27FC236}">
                <a16:creationId xmlns:a16="http://schemas.microsoft.com/office/drawing/2014/main" id="{46FD4DE9-3F2A-555F-8FDA-570F7778F0B7}"/>
              </a:ext>
            </a:extLst>
          </p:cNvPr>
          <p:cNvSpPr>
            <a:spLocks noChangeArrowheads="1"/>
          </p:cNvSpPr>
          <p:nvPr/>
        </p:nvSpPr>
        <p:spPr bwMode="gray">
          <a:xfrm rot="20625411">
            <a:off x="12308173" y="5707286"/>
            <a:ext cx="4124154" cy="15883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/>
              <a:t>Bad Pyrmont</a:t>
            </a:r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C2B68B33-2AA8-D0A4-A0D3-6AFDE88A78CE}"/>
              </a:ext>
            </a:extLst>
          </p:cNvPr>
          <p:cNvSpPr>
            <a:spLocks noChangeArrowheads="1"/>
          </p:cNvSpPr>
          <p:nvPr/>
        </p:nvSpPr>
        <p:spPr bwMode="gray">
          <a:xfrm rot="20625411">
            <a:off x="12810064" y="7403284"/>
            <a:ext cx="4124154" cy="15883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/>
              <a:t>Bad Soden-</a:t>
            </a:r>
          </a:p>
          <a:p>
            <a:pPr algn="ctr"/>
            <a:r>
              <a:rPr lang="de-DE" sz="4400" b="1" dirty="0"/>
              <a:t>Salmünster</a:t>
            </a:r>
          </a:p>
        </p:txBody>
      </p:sp>
    </p:spTree>
    <p:extLst>
      <p:ext uri="{BB962C8B-B14F-4D97-AF65-F5344CB8AC3E}">
        <p14:creationId xmlns:p14="http://schemas.microsoft.com/office/powerpoint/2010/main" val="42050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B24E3-850A-A9B7-D8AE-8BBD85F9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5D359F-32CB-ADF8-5B56-EB75EC4A2CF9}"/>
              </a:ext>
            </a:extLst>
          </p:cNvPr>
          <p:cNvSpPr/>
          <p:nvPr/>
        </p:nvSpPr>
        <p:spPr>
          <a:xfrm flipV="1">
            <a:off x="-29203" y="0"/>
            <a:ext cx="4386268" cy="5085528"/>
          </a:xfrm>
          <a:custGeom>
            <a:avLst/>
            <a:gdLst/>
            <a:ahLst/>
            <a:cxnLst/>
            <a:rect l="l" t="t" r="r" b="b"/>
            <a:pathLst>
              <a:path w="4386268" h="5085528">
                <a:moveTo>
                  <a:pt x="0" y="5085528"/>
                </a:moveTo>
                <a:lnTo>
                  <a:pt x="4386268" y="5085528"/>
                </a:lnTo>
                <a:lnTo>
                  <a:pt x="4386268" y="0"/>
                </a:lnTo>
                <a:lnTo>
                  <a:pt x="0" y="0"/>
                </a:lnTo>
                <a:lnTo>
                  <a:pt x="0" y="50855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C006337-E4F4-0D06-03D2-E970C350B17D}"/>
              </a:ext>
            </a:extLst>
          </p:cNvPr>
          <p:cNvSpPr/>
          <p:nvPr/>
        </p:nvSpPr>
        <p:spPr>
          <a:xfrm flipH="1" flipV="1">
            <a:off x="13901732" y="0"/>
            <a:ext cx="4386268" cy="5085528"/>
          </a:xfrm>
          <a:custGeom>
            <a:avLst/>
            <a:gdLst/>
            <a:ahLst/>
            <a:cxnLst/>
            <a:rect l="l" t="t" r="r" b="b"/>
            <a:pathLst>
              <a:path w="4386268" h="5085528">
                <a:moveTo>
                  <a:pt x="4386268" y="5085528"/>
                </a:moveTo>
                <a:lnTo>
                  <a:pt x="0" y="5085528"/>
                </a:lnTo>
                <a:lnTo>
                  <a:pt x="0" y="0"/>
                </a:lnTo>
                <a:lnTo>
                  <a:pt x="4386268" y="0"/>
                </a:lnTo>
                <a:lnTo>
                  <a:pt x="4386268" y="50855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601826-3919-D280-CE47-724FB049A702}"/>
              </a:ext>
            </a:extLst>
          </p:cNvPr>
          <p:cNvSpPr/>
          <p:nvPr/>
        </p:nvSpPr>
        <p:spPr>
          <a:xfrm flipH="1">
            <a:off x="10940871" y="8073677"/>
            <a:ext cx="7347129" cy="2213323"/>
          </a:xfrm>
          <a:custGeom>
            <a:avLst/>
            <a:gdLst/>
            <a:ahLst/>
            <a:cxnLst/>
            <a:rect l="l" t="t" r="r" b="b"/>
            <a:pathLst>
              <a:path w="7347129" h="2213323">
                <a:moveTo>
                  <a:pt x="7347129" y="0"/>
                </a:moveTo>
                <a:lnTo>
                  <a:pt x="0" y="0"/>
                </a:lnTo>
                <a:lnTo>
                  <a:pt x="0" y="2213323"/>
                </a:lnTo>
                <a:lnTo>
                  <a:pt x="7347129" y="2213323"/>
                </a:lnTo>
                <a:lnTo>
                  <a:pt x="73471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BD8EAFE-FF13-E76B-17D6-7DFA162DFCC4}"/>
              </a:ext>
            </a:extLst>
          </p:cNvPr>
          <p:cNvSpPr/>
          <p:nvPr/>
        </p:nvSpPr>
        <p:spPr>
          <a:xfrm>
            <a:off x="0" y="8073677"/>
            <a:ext cx="7347129" cy="2213323"/>
          </a:xfrm>
          <a:custGeom>
            <a:avLst/>
            <a:gdLst/>
            <a:ahLst/>
            <a:cxnLst/>
            <a:rect l="l" t="t" r="r" b="b"/>
            <a:pathLst>
              <a:path w="7347129" h="2213323">
                <a:moveTo>
                  <a:pt x="0" y="0"/>
                </a:moveTo>
                <a:lnTo>
                  <a:pt x="7347129" y="0"/>
                </a:lnTo>
                <a:lnTo>
                  <a:pt x="7347129" y="2213323"/>
                </a:lnTo>
                <a:lnTo>
                  <a:pt x="0" y="2213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fik 5" descr="Ein Bild, das Text, Person, Kleidung, Mann enthält.&#10;&#10;KI-generierte Inhalte können fehlerhaft sein.">
            <a:extLst>
              <a:ext uri="{FF2B5EF4-FFF2-40B4-BE49-F238E27FC236}">
                <a16:creationId xmlns:a16="http://schemas.microsoft.com/office/drawing/2014/main" id="{A5A3C272-E653-F4B1-7AB7-4C5D4CBD1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373" y="0"/>
            <a:ext cx="14115254" cy="10287000"/>
          </a:xfrm>
          <a:prstGeom prst="rect">
            <a:avLst/>
          </a:prstGeom>
        </p:spPr>
      </p:pic>
      <p:sp>
        <p:nvSpPr>
          <p:cNvPr id="4" name="Rectangle 24">
            <a:extLst>
              <a:ext uri="{FF2B5EF4-FFF2-40B4-BE49-F238E27FC236}">
                <a16:creationId xmlns:a16="http://schemas.microsoft.com/office/drawing/2014/main" id="{EB225CFE-0DC0-F1CF-5E7A-8DF32E1ACDBC}"/>
              </a:ext>
            </a:extLst>
          </p:cNvPr>
          <p:cNvSpPr>
            <a:spLocks noChangeArrowheads="1"/>
          </p:cNvSpPr>
          <p:nvPr/>
        </p:nvSpPr>
        <p:spPr bwMode="gray">
          <a:xfrm rot="20430191">
            <a:off x="12027130" y="7154340"/>
            <a:ext cx="4124154" cy="15883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/>
              <a:t>HANAU</a:t>
            </a:r>
          </a:p>
        </p:txBody>
      </p:sp>
    </p:spTree>
    <p:extLst>
      <p:ext uri="{BB962C8B-B14F-4D97-AF65-F5344CB8AC3E}">
        <p14:creationId xmlns:p14="http://schemas.microsoft.com/office/powerpoint/2010/main" val="8467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A1AB6-07ED-BDE4-FA0D-008869F72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380BC2-7731-F307-8854-95039ECA9FA3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AD4D2B4-E790-4F57-F040-836D71753BD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ABBD71F-860C-3599-1E58-6082232221B1}"/>
              </a:ext>
            </a:extLst>
          </p:cNvPr>
          <p:cNvSpPr/>
          <p:nvPr/>
        </p:nvSpPr>
        <p:spPr>
          <a:xfrm>
            <a:off x="3671392" y="2695228"/>
            <a:ext cx="13177464" cy="4320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6C100C0-6507-0522-E146-A0778CBA2FFC}"/>
              </a:ext>
            </a:extLst>
          </p:cNvPr>
          <p:cNvSpPr txBox="1"/>
          <p:nvPr/>
        </p:nvSpPr>
        <p:spPr>
          <a:xfrm>
            <a:off x="5046370" y="5863580"/>
            <a:ext cx="11096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GELD FINDEN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ODER SPAREN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0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72D26A-ED17-34FA-7AD0-26B9D12B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3700595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Perspektive 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Kommunen</a:t>
            </a:r>
          </a:p>
        </p:txBody>
      </p:sp>
    </p:spTree>
    <p:extLst>
      <p:ext uri="{BB962C8B-B14F-4D97-AF65-F5344CB8AC3E}">
        <p14:creationId xmlns:p14="http://schemas.microsoft.com/office/powerpoint/2010/main" val="28821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567FF-B180-57E1-6F56-F3FD415F7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21BABC-979C-59F9-B7DF-416A1EC00E08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E381102-F54D-1633-CBA1-7231F563A62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43EC36F-434B-9935-4D46-8797AA12003B}"/>
              </a:ext>
            </a:extLst>
          </p:cNvPr>
          <p:cNvSpPr/>
          <p:nvPr/>
        </p:nvSpPr>
        <p:spPr>
          <a:xfrm>
            <a:off x="3671392" y="2695228"/>
            <a:ext cx="13177464" cy="15121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F22112-7BD6-B2E7-449F-D23ACB537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7" y="2839952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Privates Kapital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1CD8C34-90D1-5648-7162-2352DED40F72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314538" y="4327858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/>
              <a:t>Burgdorf</a:t>
            </a:r>
          </a:p>
        </p:txBody>
      </p:sp>
    </p:spTree>
    <p:extLst>
      <p:ext uri="{BB962C8B-B14F-4D97-AF65-F5344CB8AC3E}">
        <p14:creationId xmlns:p14="http://schemas.microsoft.com/office/powerpoint/2010/main" val="12198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39855-9435-3B60-765C-7F0FEA641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4A20ED-E1AB-2026-B077-0E5C08F04557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3CE64C1-5BC7-4FD0-BF9D-9AA42DE2883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191AAE3-64FF-4146-7731-B66A4C2A0AB1}"/>
              </a:ext>
            </a:extLst>
          </p:cNvPr>
          <p:cNvSpPr/>
          <p:nvPr/>
        </p:nvSpPr>
        <p:spPr>
          <a:xfrm>
            <a:off x="3671392" y="2695228"/>
            <a:ext cx="13177464" cy="2808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342A72C-8459-65DA-2473-E5A3C558A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3401069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Privates Kapital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Crowdfunding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D17595A-09D1-2C58-2C50-D5FD374A2219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314538" y="5415182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/>
              <a:t>Hannover</a:t>
            </a:r>
          </a:p>
        </p:txBody>
      </p:sp>
    </p:spTree>
    <p:extLst>
      <p:ext uri="{BB962C8B-B14F-4D97-AF65-F5344CB8AC3E}">
        <p14:creationId xmlns:p14="http://schemas.microsoft.com/office/powerpoint/2010/main" val="1719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E39568-568D-07C8-7A2F-B490DD753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46CE74-2D16-821F-5468-B773D3E316C3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8EFC6B9B-F297-58FC-06EA-8AE84872F4BF}"/>
              </a:ext>
            </a:extLst>
          </p:cNvPr>
          <p:cNvGrpSpPr/>
          <p:nvPr/>
        </p:nvGrpSpPr>
        <p:grpSpPr>
          <a:xfrm>
            <a:off x="760902" y="2378506"/>
            <a:ext cx="7032193" cy="7032193"/>
            <a:chOff x="0" y="0"/>
            <a:chExt cx="812800" cy="812800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7014BBB-E2AE-A043-76AA-6B1E831C50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7BAD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AD13537D-81DD-8419-D4B3-F05E0E023AE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FFC29380-15B6-4202-3065-E83B09CD9D64}"/>
              </a:ext>
            </a:extLst>
          </p:cNvPr>
          <p:cNvGrpSpPr/>
          <p:nvPr/>
        </p:nvGrpSpPr>
        <p:grpSpPr>
          <a:xfrm>
            <a:off x="1007096" y="2624700"/>
            <a:ext cx="6539806" cy="6539806"/>
            <a:chOff x="0" y="0"/>
            <a:chExt cx="812800" cy="8128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0A68E5F-E5DF-8EA7-7900-7B4E7D6F815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  <a:ln w="152400" cap="sq">
              <a:solidFill>
                <a:srgbClr val="C1C8DC"/>
              </a:solidFill>
              <a:prstDash val="solid"/>
              <a:miter/>
            </a:ln>
          </p:spPr>
          <p:txBody>
            <a:bodyPr/>
            <a:lstStyle/>
            <a:p>
              <a:endParaRPr lang="de-DE" dirty="0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4022C52B-5A2A-DBA2-A701-38BE6270900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01954" y="497981"/>
            <a:ext cx="2318563" cy="163433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BB4E4FF-9C35-2439-974C-A038BFB509D3}"/>
              </a:ext>
            </a:extLst>
          </p:cNvPr>
          <p:cNvSpPr txBox="1"/>
          <p:nvPr/>
        </p:nvSpPr>
        <p:spPr>
          <a:xfrm>
            <a:off x="8519609" y="2263180"/>
            <a:ext cx="1175301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6000" b="1" dirty="0">
                <a:solidFill>
                  <a:schemeClr val="bg1"/>
                </a:solidFill>
              </a:rPr>
              <a:t>Gestartet im Juni 2020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6000" b="1" dirty="0">
                <a:solidFill>
                  <a:schemeClr val="bg1"/>
                </a:solidFill>
              </a:rPr>
              <a:t>1.400 </a:t>
            </a:r>
            <a:r>
              <a:rPr lang="de-DE" sz="6000" b="1" dirty="0" err="1">
                <a:solidFill>
                  <a:schemeClr val="bg1"/>
                </a:solidFill>
              </a:rPr>
              <a:t>Städte,Gemeinden</a:t>
            </a:r>
            <a:r>
              <a:rPr lang="de-DE" sz="6000" b="1" dirty="0">
                <a:solidFill>
                  <a:schemeClr val="bg1"/>
                </a:solidFill>
              </a:rPr>
              <a:t> </a:t>
            </a:r>
          </a:p>
          <a:p>
            <a:r>
              <a:rPr lang="de-DE" sz="6000" b="1" dirty="0">
                <a:solidFill>
                  <a:schemeClr val="bg1"/>
                </a:solidFill>
              </a:rPr>
              <a:t>    und Unterstützer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6000" b="1" dirty="0">
                <a:solidFill>
                  <a:schemeClr val="bg1"/>
                </a:solidFill>
              </a:rPr>
              <a:t>Digitale Vernetzung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6000" b="1" dirty="0">
                <a:solidFill>
                  <a:schemeClr val="bg1"/>
                </a:solidFill>
              </a:rPr>
              <a:t>Wissenstransfer - Tools – </a:t>
            </a:r>
          </a:p>
          <a:p>
            <a:r>
              <a:rPr lang="de-DE" sz="6000" b="1" dirty="0">
                <a:solidFill>
                  <a:schemeClr val="bg1"/>
                </a:solidFill>
              </a:rPr>
              <a:t>    Expertise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6000" b="1" dirty="0">
                <a:solidFill>
                  <a:schemeClr val="bg1"/>
                </a:solidFill>
              </a:rPr>
              <a:t>Kommunen befähigen</a:t>
            </a:r>
          </a:p>
        </p:txBody>
      </p:sp>
    </p:spTree>
    <p:extLst>
      <p:ext uri="{BB962C8B-B14F-4D97-AF65-F5344CB8AC3E}">
        <p14:creationId xmlns:p14="http://schemas.microsoft.com/office/powerpoint/2010/main" val="20883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18D02-A163-6323-6C2A-E0DB9EDD4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E1451F-4AAE-67EF-8C79-C9258D923389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B946F1C7-16A1-108F-AB16-62C9D07013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46C724D-1EBA-3626-6724-E15423463229}"/>
              </a:ext>
            </a:extLst>
          </p:cNvPr>
          <p:cNvSpPr/>
          <p:nvPr/>
        </p:nvSpPr>
        <p:spPr>
          <a:xfrm>
            <a:off x="3671392" y="2695228"/>
            <a:ext cx="13177464" cy="38884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8767CB-C8C2-A810-29D5-3038B9ABE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7" y="449542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Privates Kapital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Crowdfunding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Fördermittelakquise</a:t>
            </a:r>
          </a:p>
          <a:p>
            <a:pPr algn="ctr"/>
            <a:endParaRPr lang="de-DE" sz="7200" b="1" dirty="0">
              <a:solidFill>
                <a:schemeClr val="bg1"/>
              </a:solidFill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C04191CA-E143-BA3D-DECE-FA9F4DA126D5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602569" y="6538072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 err="1"/>
              <a:t>Steinau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22578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2EF76-30E3-8521-D871-7E898271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632667-2F46-A307-68D9-051AC0CC43BC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BBEA95C-7293-D635-2919-99487D3D82E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957E139-D223-4C24-82BE-5514F7B74B50}"/>
              </a:ext>
            </a:extLst>
          </p:cNvPr>
          <p:cNvSpPr/>
          <p:nvPr/>
        </p:nvSpPr>
        <p:spPr>
          <a:xfrm>
            <a:off x="3671392" y="2047156"/>
            <a:ext cx="13177464" cy="49685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D8E852E-043E-54DD-7696-73B32A46F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7" y="449542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Privates Kapital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Crowdfunding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Fördermittelakquise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Haushaltsverluste vermeiden</a:t>
            </a:r>
          </a:p>
          <a:p>
            <a:pPr algn="ctr"/>
            <a:endParaRPr lang="de-DE" sz="7200" b="1" dirty="0">
              <a:solidFill>
                <a:schemeClr val="bg1"/>
              </a:solidFill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8557B622-4730-308F-B353-B572351C4FD4}"/>
              </a:ext>
            </a:extLst>
          </p:cNvPr>
          <p:cNvSpPr>
            <a:spLocks noChangeArrowheads="1"/>
          </p:cNvSpPr>
          <p:nvPr/>
        </p:nvSpPr>
        <p:spPr bwMode="gray">
          <a:xfrm rot="20211510">
            <a:off x="12818593" y="7129083"/>
            <a:ext cx="4124154" cy="1588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/>
              <a:t>Hanau</a:t>
            </a:r>
          </a:p>
        </p:txBody>
      </p:sp>
    </p:spTree>
    <p:extLst>
      <p:ext uri="{BB962C8B-B14F-4D97-AF65-F5344CB8AC3E}">
        <p14:creationId xmlns:p14="http://schemas.microsoft.com/office/powerpoint/2010/main" val="29116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15F5E-5B4C-3825-3047-D5818E59D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2391E9-423E-ADCA-D881-B0559A99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32</a:t>
            </a:fld>
            <a:endParaRPr lang="de-DE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A14085-0BEC-66AF-83E5-5EAED9FB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Wirkungskette eines Leerstands aus Kommunensicht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334A1D-8595-E906-115A-24F9BD68BA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Quelle: IFH KÖLN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268914-8FEB-81A5-D3A7-15C59123346A}"/>
              </a:ext>
            </a:extLst>
          </p:cNvPr>
          <p:cNvGrpSpPr/>
          <p:nvPr/>
        </p:nvGrpSpPr>
        <p:grpSpPr>
          <a:xfrm>
            <a:off x="1543051" y="1760066"/>
            <a:ext cx="15425867" cy="7294305"/>
            <a:chOff x="1028700" y="1173377"/>
            <a:chExt cx="10283911" cy="486287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278C96F-61B1-36F4-1E8D-FF5C96003CB1}"/>
                </a:ext>
              </a:extLst>
            </p:cNvPr>
            <p:cNvSpPr/>
            <p:nvPr/>
          </p:nvSpPr>
          <p:spPr bwMode="gray">
            <a:xfrm>
              <a:off x="1028700" y="1412874"/>
              <a:ext cx="10001250" cy="401002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e-DE" sz="2100" dirty="0">
                <a:solidFill>
                  <a:srgbClr val="23272D"/>
                </a:solidFill>
                <a:latin typeface="Verdana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00B54F9F-0095-BBD7-BFC4-87F8B2377468}"/>
                </a:ext>
              </a:extLst>
            </p:cNvPr>
            <p:cNvSpPr txBox="1"/>
            <p:nvPr/>
          </p:nvSpPr>
          <p:spPr>
            <a:xfrm>
              <a:off x="1031788" y="1173377"/>
              <a:ext cx="10280823" cy="4862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r>
                <a:rPr sz="3600" b="1" dirty="0">
                  <a:solidFill>
                    <a:srgbClr val="FFFFFF"/>
                  </a:solidFill>
                  <a:latin typeface="Verdana"/>
                </a:rPr>
                <a:t>Leerstand</a:t>
              </a:r>
              <a:r>
                <a:rPr lang="de-DE" sz="3600" b="1" dirty="0">
                  <a:solidFill>
                    <a:srgbClr val="FFFFFF"/>
                  </a:solidFill>
                  <a:latin typeface="Verdana"/>
                </a:rPr>
                <a:t> in Gewerbeflächen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Kein Umsatz/kein Gewinn </a:t>
              </a:r>
              <a:r>
                <a:rPr lang="de-DE"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Ausfall der Gewerbesteuer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Wegfall Arbeitsplätze </a:t>
              </a:r>
              <a:r>
                <a:rPr lang="de-DE"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geringerer Einkommensteueranteil</a:t>
              </a:r>
              <a:br>
                <a:rPr lang="de-DE"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Sinkende Frequenz</a:t>
              </a:r>
              <a:r>
                <a:rPr sz="3000" b="1" dirty="0">
                  <a:solidFill>
                    <a:srgbClr val="FFFFFF"/>
                  </a:solidFill>
                  <a:latin typeface="Verdana"/>
                </a:rPr>
                <a:t> </a:t>
              </a:r>
              <a:r>
                <a:rPr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Umsatzeinbußen bei umliegenden Geschäften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Wertverlust Immobilien </a:t>
              </a:r>
              <a:r>
                <a:rPr lang="de-DE"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weniger Grundsteuer (mittelfristig)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endParaRPr lang="de-DE" sz="1200" b="1" dirty="0">
                <a:solidFill>
                  <a:srgbClr val="23272D"/>
                </a:solidFill>
                <a:latin typeface="Verdana"/>
              </a:endParaRPr>
            </a:p>
            <a:p>
              <a:pPr defTabSz="1371600">
                <a:defRPr sz="1800"/>
              </a:pPr>
              <a:r>
                <a:rPr sz="3000" b="1" dirty="0">
                  <a:solidFill>
                    <a:srgbClr val="000073"/>
                  </a:solidFill>
                  <a:latin typeface="Verdana"/>
                </a:rPr>
                <a:t>GESAMT: </a:t>
              </a:r>
              <a:r>
                <a:rPr lang="de-DE" sz="3000" b="1" dirty="0">
                  <a:solidFill>
                    <a:srgbClr val="000073"/>
                  </a:solidFill>
                  <a:latin typeface="Verdana"/>
                </a:rPr>
                <a:t>Mindereinnahmen für die Kommune</a:t>
              </a:r>
              <a:endParaRPr sz="2700" b="1" dirty="0">
                <a:solidFill>
                  <a:srgbClr val="000073"/>
                </a:solidFill>
                <a:latin typeface="Verdana"/>
              </a:endParaRP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93D64536-B97B-68D5-26AB-5EADA7F29F76}"/>
                </a:ext>
              </a:extLst>
            </p:cNvPr>
            <p:cNvGrpSpPr/>
            <p:nvPr/>
          </p:nvGrpSpPr>
          <p:grpSpPr>
            <a:xfrm>
              <a:off x="1155700" y="2074430"/>
              <a:ext cx="197990" cy="2902592"/>
              <a:chOff x="1155700" y="1864880"/>
              <a:chExt cx="197990" cy="2902592"/>
            </a:xfrm>
          </p:grpSpPr>
          <p:sp>
            <p:nvSpPr>
              <p:cNvPr id="8" name="Pfeil: nach unten 7">
                <a:extLst>
                  <a:ext uri="{FF2B5EF4-FFF2-40B4-BE49-F238E27FC236}">
                    <a16:creationId xmlns:a16="http://schemas.microsoft.com/office/drawing/2014/main" id="{51593431-2201-668A-8CC5-8876B3F212AD}"/>
                  </a:ext>
                </a:extLst>
              </p:cNvPr>
              <p:cNvSpPr/>
              <p:nvPr/>
            </p:nvSpPr>
            <p:spPr bwMode="gray">
              <a:xfrm>
                <a:off x="1155700" y="1864880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  <p:sp>
            <p:nvSpPr>
              <p:cNvPr id="9" name="Pfeil: nach unten 8">
                <a:extLst>
                  <a:ext uri="{FF2B5EF4-FFF2-40B4-BE49-F238E27FC236}">
                    <a16:creationId xmlns:a16="http://schemas.microsoft.com/office/drawing/2014/main" id="{E0B2700C-ABFE-F8CE-4501-ED6B152929A0}"/>
                  </a:ext>
                </a:extLst>
              </p:cNvPr>
              <p:cNvSpPr/>
              <p:nvPr/>
            </p:nvSpPr>
            <p:spPr bwMode="gray">
              <a:xfrm>
                <a:off x="1155700" y="2722873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  <p:sp>
            <p:nvSpPr>
              <p:cNvPr id="10" name="Pfeil: nach unten 9">
                <a:extLst>
                  <a:ext uri="{FF2B5EF4-FFF2-40B4-BE49-F238E27FC236}">
                    <a16:creationId xmlns:a16="http://schemas.microsoft.com/office/drawing/2014/main" id="{95A3D72A-18C7-A516-6D8E-8D9B468CEA9F}"/>
                  </a:ext>
                </a:extLst>
              </p:cNvPr>
              <p:cNvSpPr/>
              <p:nvPr/>
            </p:nvSpPr>
            <p:spPr bwMode="gray">
              <a:xfrm>
                <a:off x="1155700" y="3580866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  <p:sp>
            <p:nvSpPr>
              <p:cNvPr id="11" name="Pfeil: nach unten 10">
                <a:extLst>
                  <a:ext uri="{FF2B5EF4-FFF2-40B4-BE49-F238E27FC236}">
                    <a16:creationId xmlns:a16="http://schemas.microsoft.com/office/drawing/2014/main" id="{537ED1EB-016D-EF0F-4CF5-247235EE58CB}"/>
                  </a:ext>
                </a:extLst>
              </p:cNvPr>
              <p:cNvSpPr/>
              <p:nvPr/>
            </p:nvSpPr>
            <p:spPr bwMode="gray">
              <a:xfrm>
                <a:off x="1155700" y="4438860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00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FB71C-3469-C45B-B38B-9E9A0800C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4713C61-D4D3-42C3-6D9B-E113CDCC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33</a:t>
            </a:fld>
            <a:endParaRPr lang="de-DE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7D3F90-3D8F-F287-D0A3-128B8746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Mindereinnahmen durch Wirkungskette des Leerstands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8F2FE6-116D-81CC-CAA2-E51520016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Quelle: IFH KÖLN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F9A2A150-5F16-C15F-8B0D-76B7D9DDF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886047"/>
              </p:ext>
            </p:extLst>
          </p:nvPr>
        </p:nvGraphicFramePr>
        <p:xfrm>
          <a:off x="1219057" y="1690139"/>
          <a:ext cx="15617079" cy="5326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1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3474">
                <a:tc>
                  <a:txBody>
                    <a:bodyPr/>
                    <a:lstStyle/>
                    <a:p>
                      <a:r>
                        <a:rPr lang="de-DE" sz="2400" noProof="0" dirty="0"/>
                        <a:t>Kalkulation für einen innerstädtischen Leerstand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noProof="0" dirty="0"/>
                        <a:t>jährlicher Effekt (€)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474">
                <a:tc>
                  <a:txBody>
                    <a:bodyPr/>
                    <a:lstStyle/>
                    <a:p>
                      <a:r>
                        <a:rPr lang="de-DE" sz="2400" noProof="0" dirty="0"/>
                        <a:t>Direkter Ausfall Gewerbesteuer (leerstehender Ladenfläche)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de-DE" sz="2400" dirty="0"/>
                        <a:t>   </a:t>
                      </a:r>
                      <a:r>
                        <a:rPr sz="2400" dirty="0"/>
                        <a:t>9.450</a:t>
                      </a:r>
                      <a:r>
                        <a:rPr lang="de-DE" sz="2400" dirty="0"/>
                        <a:t>,-</a:t>
                      </a:r>
                      <a:endParaRPr sz="2400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474">
                <a:tc>
                  <a:txBody>
                    <a:bodyPr/>
                    <a:lstStyle/>
                    <a:p>
                      <a:r>
                        <a:rPr lang="de-DE" sz="2400" noProof="0" dirty="0"/>
                        <a:t>Einkommensteueranteil (6 Jobs, 50% wohnen in der Stadt, kommunaler Anteil 15%)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de-DE" sz="2400" dirty="0"/>
                        <a:t>   </a:t>
                      </a:r>
                      <a:r>
                        <a:rPr sz="2400" dirty="0"/>
                        <a:t>1.575</a:t>
                      </a:r>
                      <a:r>
                        <a:rPr lang="de-DE" sz="2400" dirty="0"/>
                        <a:t>,-</a:t>
                      </a:r>
                      <a:endParaRPr sz="2400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474">
                <a:tc>
                  <a:txBody>
                    <a:bodyPr/>
                    <a:lstStyle/>
                    <a:p>
                      <a:r>
                        <a:rPr lang="de-DE" sz="2400" noProof="0" dirty="0"/>
                        <a:t>Gewerbesteuer</a:t>
                      </a:r>
                      <a:r>
                        <a:rPr lang="de-DE" sz="2400" dirty="0"/>
                        <a:t> </a:t>
                      </a:r>
                      <a:r>
                        <a:rPr sz="2400" dirty="0"/>
                        <a:t>-</a:t>
                      </a:r>
                      <a:r>
                        <a:rPr lang="de-DE" sz="2400" dirty="0"/>
                        <a:t> </a:t>
                      </a:r>
                      <a:r>
                        <a:rPr lang="de-DE" sz="2400" noProof="0" dirty="0"/>
                        <a:t>Minderertrag </a:t>
                      </a:r>
                      <a:r>
                        <a:rPr lang="de-DE" sz="2400" dirty="0"/>
                        <a:t>für benachbarte Geschäfte</a:t>
                      </a:r>
                      <a:r>
                        <a:rPr sz="2400" dirty="0"/>
                        <a:t> </a:t>
                      </a:r>
                      <a:r>
                        <a:rPr lang="de-DE" sz="2400" noProof="0" dirty="0"/>
                        <a:t>(4 × −5% Umsatz)</a:t>
                      </a:r>
                      <a:endParaRPr sz="24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de-DE" sz="2400" dirty="0"/>
                        <a:t>   </a:t>
                      </a:r>
                      <a:r>
                        <a:rPr sz="2400" dirty="0"/>
                        <a:t>1.260</a:t>
                      </a:r>
                      <a:r>
                        <a:rPr lang="de-DE" sz="2400" dirty="0"/>
                        <a:t>,-</a:t>
                      </a:r>
                      <a:endParaRPr sz="2400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474">
                <a:tc>
                  <a:txBody>
                    <a:bodyPr/>
                    <a:lstStyle/>
                    <a:p>
                      <a:r>
                        <a:rPr lang="de-DE" sz="2400" noProof="0" dirty="0"/>
                        <a:t>Mittelfristiger Grundsteuer-Effekt (konservative Annahme)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de-DE" sz="2400" dirty="0"/>
                        <a:t>      </a:t>
                      </a:r>
                      <a:r>
                        <a:rPr sz="2400" dirty="0"/>
                        <a:t>200</a:t>
                      </a:r>
                      <a:r>
                        <a:rPr lang="de-DE" sz="2400" dirty="0"/>
                        <a:t>,-</a:t>
                      </a:r>
                      <a:endParaRPr sz="2400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693">
                <a:tc>
                  <a:txBody>
                    <a:bodyPr/>
                    <a:lstStyle/>
                    <a:p>
                      <a:r>
                        <a:rPr lang="de-DE" sz="2400" b="1" noProof="0" dirty="0"/>
                        <a:t>GESAMT - Mindereinnahmen für die Kommune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de-DE" sz="2400" b="1" noProof="0" dirty="0"/>
                        <a:t>12.485,-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9123035-9C6A-733F-EFF2-D86A0ADEEAD2}"/>
              </a:ext>
            </a:extLst>
          </p:cNvPr>
          <p:cNvSpPr txBox="1"/>
          <p:nvPr/>
        </p:nvSpPr>
        <p:spPr bwMode="gray">
          <a:xfrm>
            <a:off x="1219057" y="7043709"/>
            <a:ext cx="15687675" cy="217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de-DE" sz="1650" dirty="0">
                <a:solidFill>
                  <a:prstClr val="black"/>
                </a:solidFill>
                <a:latin typeface="Calibri"/>
              </a:rPr>
              <a:t>Quellen</a:t>
            </a:r>
          </a:p>
          <a:p>
            <a:pPr marL="514350" indent="-514350" defTabSz="685800">
              <a:spcBef>
                <a:spcPct val="20000"/>
              </a:spcBef>
              <a:buFont typeface="Arial"/>
              <a:buChar char="•"/>
              <a:defRPr/>
            </a:pPr>
            <a:r>
              <a:rPr lang="de-DE" sz="1650" dirty="0">
                <a:solidFill>
                  <a:prstClr val="black"/>
                </a:solidFill>
                <a:latin typeface="Calibri"/>
              </a:rPr>
              <a:t>DIHK: Gewerbesteuer-Hebesätze 2024 (Ø 437%)</a:t>
            </a:r>
          </a:p>
          <a:p>
            <a:pPr marL="514350" indent="-514350" defTabSz="685800">
              <a:spcBef>
                <a:spcPct val="20000"/>
              </a:spcBef>
              <a:buFont typeface="Arial"/>
              <a:buChar char="•"/>
              <a:defRPr/>
            </a:pPr>
            <a:r>
              <a:rPr lang="de-DE" sz="1650" dirty="0">
                <a:solidFill>
                  <a:prstClr val="black"/>
                </a:solidFill>
                <a:latin typeface="Calibri"/>
              </a:rPr>
              <a:t>https://www.dihk.de/de/themen-und-positionen/wirtschaftspolitik/steuer-und-finanzpolitik/hebesaetze-56878</a:t>
            </a:r>
          </a:p>
          <a:p>
            <a:pPr marL="514350" indent="-514350" defTabSz="685800">
              <a:spcBef>
                <a:spcPct val="20000"/>
              </a:spcBef>
              <a:buFont typeface="Arial"/>
              <a:buChar char="•"/>
              <a:defRPr/>
            </a:pPr>
            <a:r>
              <a:rPr lang="de-DE" sz="1650" dirty="0">
                <a:solidFill>
                  <a:prstClr val="black"/>
                </a:solidFill>
                <a:latin typeface="Calibri"/>
              </a:rPr>
              <a:t>Haushaltssteuerung.de: Gemeindeanteil an der Einkommensteuer (15%)</a:t>
            </a:r>
          </a:p>
          <a:p>
            <a:pPr marL="514350" indent="-514350" defTabSz="685800">
              <a:spcBef>
                <a:spcPct val="20000"/>
              </a:spcBef>
              <a:buFont typeface="Arial"/>
              <a:buChar char="•"/>
              <a:defRPr/>
            </a:pPr>
            <a:r>
              <a:rPr lang="de-DE" sz="1650" dirty="0">
                <a:solidFill>
                  <a:prstClr val="black"/>
                </a:solidFill>
                <a:latin typeface="Calibri"/>
              </a:rPr>
              <a:t>https://www.haushaltssteuerung.de/lexikon-gemeindeanteil-an-der-einkommensteuer.html</a:t>
            </a:r>
          </a:p>
          <a:p>
            <a:pPr marL="514350" indent="-514350" defTabSz="685800">
              <a:spcBef>
                <a:spcPct val="20000"/>
              </a:spcBef>
              <a:buFont typeface="Arial"/>
              <a:buChar char="•"/>
              <a:defRPr/>
            </a:pPr>
            <a:r>
              <a:rPr lang="de-DE" sz="1650" dirty="0">
                <a:solidFill>
                  <a:prstClr val="black"/>
                </a:solidFill>
                <a:latin typeface="Calibri"/>
              </a:rPr>
              <a:t>Destatis: Bedeutung der Gewerbesteuer und Hebesätze</a:t>
            </a:r>
          </a:p>
          <a:p>
            <a:pPr marL="514350" indent="-514350" defTabSz="685800">
              <a:spcBef>
                <a:spcPct val="20000"/>
              </a:spcBef>
              <a:buFont typeface="Arial"/>
              <a:buChar char="•"/>
              <a:defRPr/>
            </a:pPr>
            <a:r>
              <a:rPr lang="de-DE" sz="1650" dirty="0">
                <a:solidFill>
                  <a:prstClr val="black"/>
                </a:solidFill>
                <a:latin typeface="Calibri"/>
              </a:rPr>
              <a:t>https://www.destatis.de/DE/Themen/Staat/Steuern/Steuereinnahmen/hebesaetze-gemeinden.html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0E17A72-1884-A8EA-A63C-64EA2ADA69F8}"/>
              </a:ext>
            </a:extLst>
          </p:cNvPr>
          <p:cNvSpPr/>
          <p:nvPr/>
        </p:nvSpPr>
        <p:spPr bwMode="gray">
          <a:xfrm>
            <a:off x="13015838" y="7159724"/>
            <a:ext cx="3820298" cy="180059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i="1" dirty="0">
                <a:solidFill>
                  <a:srgbClr val="FFFFFF"/>
                </a:solidFill>
                <a:latin typeface="Verdana"/>
              </a:rPr>
              <a:t>Zusätzlich:</a:t>
            </a:r>
          </a:p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Dominoeffekt bei Zulieferern und Trading Down Effekt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5101BD3-ED06-1567-6749-ECAE51E6BB06}"/>
              </a:ext>
            </a:extLst>
          </p:cNvPr>
          <p:cNvSpPr/>
          <p:nvPr/>
        </p:nvSpPr>
        <p:spPr bwMode="gray">
          <a:xfrm rot="515532">
            <a:off x="711951" y="7546882"/>
            <a:ext cx="3349480" cy="168391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b="1" dirty="0">
                <a:solidFill>
                  <a:srgbClr val="FFFFFF"/>
                </a:solidFill>
                <a:latin typeface="Verdana"/>
              </a:rPr>
              <a:t>Schnell erstellt mit Daten aus </a:t>
            </a:r>
            <a:r>
              <a:rPr lang="de-DE" b="1" dirty="0" err="1">
                <a:solidFill>
                  <a:srgbClr val="FFFFFF"/>
                </a:solidFill>
                <a:latin typeface="Verdana"/>
              </a:rPr>
              <a:t>LeAn</a:t>
            </a:r>
            <a:r>
              <a:rPr lang="de-DE" b="1" dirty="0">
                <a:solidFill>
                  <a:srgbClr val="FFFFFF"/>
                </a:solidFill>
                <a:latin typeface="Verdana"/>
              </a:rPr>
              <a:t> – Anzahl, QM, Anzahl FTE, Branche </a:t>
            </a:r>
          </a:p>
        </p:txBody>
      </p:sp>
    </p:spTree>
    <p:extLst>
      <p:ext uri="{BB962C8B-B14F-4D97-AF65-F5344CB8AC3E}">
        <p14:creationId xmlns:p14="http://schemas.microsoft.com/office/powerpoint/2010/main" val="35656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B0DD4-ED37-70A4-5B0A-B18A9717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3BB75A5-5E63-3A6D-15BE-3DB8E6D7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34</a:t>
            </a:fld>
            <a:endParaRPr lang="de-DE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9E1526F-DFE8-7668-110A-DAEC3155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Zusätzliche </a:t>
            </a:r>
            <a:r>
              <a:rPr lang="de-DE"/>
              <a:t>Folgekosten schwer </a:t>
            </a:r>
            <a:r>
              <a:rPr lang="de-DE" dirty="0"/>
              <a:t>zu beziffern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D7DFDF-3A25-AD43-18F8-6104D7ED08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Quelle: IFH KÖLN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6D9CA0-C1B6-C496-3DDC-6113E8DE7279}"/>
              </a:ext>
            </a:extLst>
          </p:cNvPr>
          <p:cNvSpPr/>
          <p:nvPr/>
        </p:nvSpPr>
        <p:spPr bwMode="gray">
          <a:xfrm>
            <a:off x="1186249" y="4497160"/>
            <a:ext cx="2544719" cy="2220608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Leerstand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9818906-409A-3538-F9D7-A680BDB639A3}"/>
              </a:ext>
            </a:extLst>
          </p:cNvPr>
          <p:cNvSpPr/>
          <p:nvPr/>
        </p:nvSpPr>
        <p:spPr bwMode="gray">
          <a:xfrm>
            <a:off x="5055459" y="2323195"/>
            <a:ext cx="3171567" cy="1422539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Müll, Graffiti,…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C39C569-3206-BD85-92C2-43AC6942011F}"/>
              </a:ext>
            </a:extLst>
          </p:cNvPr>
          <p:cNvSpPr/>
          <p:nvPr/>
        </p:nvSpPr>
        <p:spPr bwMode="gray">
          <a:xfrm>
            <a:off x="5055459" y="4047776"/>
            <a:ext cx="3171567" cy="1422539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soziale Effekte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A3E3D4-54C1-FE47-7232-66366696B02B}"/>
              </a:ext>
            </a:extLst>
          </p:cNvPr>
          <p:cNvSpPr/>
          <p:nvPr/>
        </p:nvSpPr>
        <p:spPr bwMode="gray">
          <a:xfrm>
            <a:off x="5055459" y="5772359"/>
            <a:ext cx="3171567" cy="1422539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Verlust Mitglieder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2C5C670-10AC-E871-0BFB-51164153C4B0}"/>
              </a:ext>
            </a:extLst>
          </p:cNvPr>
          <p:cNvSpPr/>
          <p:nvPr/>
        </p:nvSpPr>
        <p:spPr bwMode="gray">
          <a:xfrm>
            <a:off x="5055459" y="7496945"/>
            <a:ext cx="3171567" cy="1422539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…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E4F41E7-EC5C-2BC2-B742-725FB209C8F8}"/>
              </a:ext>
            </a:extLst>
          </p:cNvPr>
          <p:cNvCxnSpPr>
            <a:endCxn id="6" idx="1"/>
          </p:cNvCxnSpPr>
          <p:nvPr/>
        </p:nvCxnSpPr>
        <p:spPr bwMode="gray">
          <a:xfrm flipV="1">
            <a:off x="3730968" y="3034464"/>
            <a:ext cx="1324491" cy="146269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BA70288-EACA-3BF7-5085-D01E086B05E7}"/>
              </a:ext>
            </a:extLst>
          </p:cNvPr>
          <p:cNvCxnSpPr>
            <a:cxnSpLocks/>
            <a:endCxn id="9" idx="1"/>
          </p:cNvCxnSpPr>
          <p:nvPr/>
        </p:nvCxnSpPr>
        <p:spPr bwMode="gray">
          <a:xfrm>
            <a:off x="3730968" y="6717767"/>
            <a:ext cx="1324491" cy="149044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055E96F7-B449-BF50-D995-E8F05A888A15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 bwMode="gray">
          <a:xfrm flipV="1">
            <a:off x="3730967" y="4759046"/>
            <a:ext cx="1324493" cy="84841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7D7A3FC-5238-8118-CC2D-AE96CA7CB008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 bwMode="gray">
          <a:xfrm>
            <a:off x="3730967" y="5607464"/>
            <a:ext cx="1324493" cy="87616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DAA91065-85BB-05C2-1202-C6C802221888}"/>
              </a:ext>
            </a:extLst>
          </p:cNvPr>
          <p:cNvSpPr/>
          <p:nvPr/>
        </p:nvSpPr>
        <p:spPr bwMode="gray">
          <a:xfrm>
            <a:off x="8874729" y="2323195"/>
            <a:ext cx="4535442" cy="1422539"/>
          </a:xfrm>
          <a:prstGeom prst="rect">
            <a:avLst/>
          </a:prstGeom>
          <a:solidFill>
            <a:srgbClr val="7072AE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Stadtreinigung</a:t>
            </a:r>
          </a:p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Ordnungsamt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91602CF-8D75-570B-B38E-2A34A910466C}"/>
              </a:ext>
            </a:extLst>
          </p:cNvPr>
          <p:cNvSpPr/>
          <p:nvPr/>
        </p:nvSpPr>
        <p:spPr bwMode="gray">
          <a:xfrm>
            <a:off x="8874729" y="4047776"/>
            <a:ext cx="4535442" cy="1422539"/>
          </a:xfrm>
          <a:prstGeom prst="rect">
            <a:avLst/>
          </a:prstGeom>
          <a:solidFill>
            <a:srgbClr val="7072AE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Ordnungsamt</a:t>
            </a:r>
          </a:p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Polizei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FD5D1C3-39F8-DC7B-0951-A2536E5BBEB9}"/>
              </a:ext>
            </a:extLst>
          </p:cNvPr>
          <p:cNvSpPr/>
          <p:nvPr/>
        </p:nvSpPr>
        <p:spPr bwMode="gray">
          <a:xfrm>
            <a:off x="8874729" y="5772359"/>
            <a:ext cx="4535442" cy="1422539"/>
          </a:xfrm>
          <a:prstGeom prst="rect">
            <a:avLst/>
          </a:prstGeom>
          <a:solidFill>
            <a:srgbClr val="7072AE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Stadtmarketing-organisationen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CFC28B7-B795-C2B7-B006-B7B7CD1AE046}"/>
              </a:ext>
            </a:extLst>
          </p:cNvPr>
          <p:cNvSpPr/>
          <p:nvPr/>
        </p:nvSpPr>
        <p:spPr bwMode="gray">
          <a:xfrm>
            <a:off x="8874728" y="7496945"/>
            <a:ext cx="4535442" cy="1422539"/>
          </a:xfrm>
          <a:prstGeom prst="rect">
            <a:avLst/>
          </a:prstGeom>
          <a:solidFill>
            <a:srgbClr val="7072AE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…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CF168F4-6206-AEDC-76FB-1E5F279230F7}"/>
              </a:ext>
            </a:extLst>
          </p:cNvPr>
          <p:cNvSpPr/>
          <p:nvPr/>
        </p:nvSpPr>
        <p:spPr bwMode="gray">
          <a:xfrm>
            <a:off x="5124965" y="1492076"/>
            <a:ext cx="3102062" cy="545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100" dirty="0">
                <a:solidFill>
                  <a:srgbClr val="23272D"/>
                </a:solidFill>
                <a:latin typeface="Verdana"/>
              </a:rPr>
              <a:t>KOSTEN FÜR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EAC8D39-6EB8-FE98-1774-A3FA9C725575}"/>
              </a:ext>
            </a:extLst>
          </p:cNvPr>
          <p:cNvSpPr/>
          <p:nvPr/>
        </p:nvSpPr>
        <p:spPr bwMode="gray">
          <a:xfrm>
            <a:off x="8874728" y="1492076"/>
            <a:ext cx="4535442" cy="545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100" dirty="0">
                <a:solidFill>
                  <a:srgbClr val="23272D"/>
                </a:solidFill>
                <a:latin typeface="Verdana"/>
              </a:rPr>
              <a:t>KOMMUNALER AUFWAND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456DD29-58B8-D848-BAF9-A95E183D59EC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 bwMode="gray">
          <a:xfrm>
            <a:off x="8227026" y="3034464"/>
            <a:ext cx="64770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DC77818C-D22D-37E1-277B-408943FAFEA1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 bwMode="gray">
          <a:xfrm>
            <a:off x="8227026" y="4759046"/>
            <a:ext cx="64770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10D29139-7FC5-F461-58F5-7C276639BB3D}"/>
              </a:ext>
            </a:extLst>
          </p:cNvPr>
          <p:cNvCxnSpPr>
            <a:cxnSpLocks/>
            <a:stCxn id="8" idx="3"/>
            <a:endCxn id="24" idx="1"/>
          </p:cNvCxnSpPr>
          <p:nvPr/>
        </p:nvCxnSpPr>
        <p:spPr bwMode="gray">
          <a:xfrm>
            <a:off x="8227026" y="6483629"/>
            <a:ext cx="64770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83FCD6B-0054-02F3-475F-85F85E27E2FE}"/>
              </a:ext>
            </a:extLst>
          </p:cNvPr>
          <p:cNvCxnSpPr>
            <a:cxnSpLocks/>
            <a:stCxn id="9" idx="3"/>
            <a:endCxn id="25" idx="1"/>
          </p:cNvCxnSpPr>
          <p:nvPr/>
        </p:nvCxnSpPr>
        <p:spPr bwMode="gray">
          <a:xfrm>
            <a:off x="8227027" y="8208215"/>
            <a:ext cx="64770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>
            <a:extLst>
              <a:ext uri="{FF2B5EF4-FFF2-40B4-BE49-F238E27FC236}">
                <a16:creationId xmlns:a16="http://schemas.microsoft.com/office/drawing/2014/main" id="{6BC8B941-3AF3-9385-8C2B-5223A8B79F7D}"/>
              </a:ext>
            </a:extLst>
          </p:cNvPr>
          <p:cNvSpPr/>
          <p:nvPr/>
        </p:nvSpPr>
        <p:spPr bwMode="gray">
          <a:xfrm>
            <a:off x="14104206" y="1492076"/>
            <a:ext cx="3077604" cy="545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100" dirty="0">
                <a:solidFill>
                  <a:srgbClr val="23272D"/>
                </a:solidFill>
                <a:latin typeface="Verdana"/>
              </a:rPr>
              <a:t>PRIVATER AUFWAND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84F7DBA3-DDD5-E34C-0C67-3938585B8323}"/>
              </a:ext>
            </a:extLst>
          </p:cNvPr>
          <p:cNvSpPr/>
          <p:nvPr/>
        </p:nvSpPr>
        <p:spPr bwMode="gray">
          <a:xfrm>
            <a:off x="14109129" y="2323193"/>
            <a:ext cx="3026886" cy="1422539"/>
          </a:xfrm>
          <a:prstGeom prst="rect">
            <a:avLst/>
          </a:prstGeom>
          <a:solidFill>
            <a:srgbClr val="8997D0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 err="1">
                <a:solidFill>
                  <a:srgbClr val="FFFFFF"/>
                </a:solidFill>
                <a:latin typeface="Verdana"/>
              </a:rPr>
              <a:t>Immobilien-besitzer:innen</a:t>
            </a:r>
            <a:endParaRPr lang="de-DE" sz="2400" b="1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7FC00CC9-D42D-A582-2511-DFD11ACB8081}"/>
              </a:ext>
            </a:extLst>
          </p:cNvPr>
          <p:cNvSpPr/>
          <p:nvPr/>
        </p:nvSpPr>
        <p:spPr bwMode="gray">
          <a:xfrm>
            <a:off x="14109129" y="4047776"/>
            <a:ext cx="3026886" cy="1422539"/>
          </a:xfrm>
          <a:prstGeom prst="rect">
            <a:avLst/>
          </a:prstGeom>
          <a:solidFill>
            <a:srgbClr val="8997D0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 err="1">
                <a:solidFill>
                  <a:srgbClr val="FFFFFF"/>
                </a:solidFill>
                <a:latin typeface="Verdana"/>
              </a:rPr>
              <a:t>Immobilien-besitzer:innen</a:t>
            </a:r>
            <a:endParaRPr lang="de-DE" sz="2400" b="1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581E72D-C357-60C4-5631-897EB562B8C4}"/>
              </a:ext>
            </a:extLst>
          </p:cNvPr>
          <p:cNvSpPr/>
          <p:nvPr/>
        </p:nvSpPr>
        <p:spPr bwMode="gray">
          <a:xfrm>
            <a:off x="14109129" y="5772358"/>
            <a:ext cx="3026886" cy="1422539"/>
          </a:xfrm>
          <a:prstGeom prst="rect">
            <a:avLst/>
          </a:prstGeom>
          <a:solidFill>
            <a:srgbClr val="8997D0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Lokale Wirtschaft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64DC0B8-1896-6B62-178A-3CE6E99F247D}"/>
              </a:ext>
            </a:extLst>
          </p:cNvPr>
          <p:cNvSpPr/>
          <p:nvPr/>
        </p:nvSpPr>
        <p:spPr bwMode="gray">
          <a:xfrm>
            <a:off x="14109129" y="7496945"/>
            <a:ext cx="3026886" cy="1422539"/>
          </a:xfrm>
          <a:prstGeom prst="rect">
            <a:avLst/>
          </a:prstGeom>
          <a:solidFill>
            <a:srgbClr val="8997D0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de-DE" sz="2400" b="1" dirty="0">
                <a:solidFill>
                  <a:srgbClr val="FFFFFF"/>
                </a:solidFill>
                <a:latin typeface="Verdana"/>
              </a:rPr>
              <a:t>…</a:t>
            </a:r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B6EC0B17-7AA1-7D0C-0AFA-461A8FFCD582}"/>
              </a:ext>
            </a:extLst>
          </p:cNvPr>
          <p:cNvCxnSpPr>
            <a:cxnSpLocks/>
          </p:cNvCxnSpPr>
          <p:nvPr/>
        </p:nvCxnSpPr>
        <p:spPr bwMode="gray">
          <a:xfrm>
            <a:off x="13410173" y="3034461"/>
            <a:ext cx="64770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5957548-6394-BA42-7FC0-29B08A5903F6}"/>
              </a:ext>
            </a:extLst>
          </p:cNvPr>
          <p:cNvCxnSpPr>
            <a:cxnSpLocks/>
          </p:cNvCxnSpPr>
          <p:nvPr/>
        </p:nvCxnSpPr>
        <p:spPr bwMode="gray">
          <a:xfrm>
            <a:off x="13410173" y="4759043"/>
            <a:ext cx="64770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F41F857D-79FF-092E-543F-C0AA3B33C830}"/>
              </a:ext>
            </a:extLst>
          </p:cNvPr>
          <p:cNvCxnSpPr>
            <a:cxnSpLocks/>
          </p:cNvCxnSpPr>
          <p:nvPr/>
        </p:nvCxnSpPr>
        <p:spPr bwMode="gray">
          <a:xfrm>
            <a:off x="13410173" y="6483626"/>
            <a:ext cx="64770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8DA32852-CDFA-640F-4012-7B982A719261}"/>
              </a:ext>
            </a:extLst>
          </p:cNvPr>
          <p:cNvCxnSpPr>
            <a:cxnSpLocks/>
          </p:cNvCxnSpPr>
          <p:nvPr/>
        </p:nvCxnSpPr>
        <p:spPr bwMode="gray">
          <a:xfrm>
            <a:off x="13410173" y="8208212"/>
            <a:ext cx="6477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1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AB95C-0019-3443-28D0-2108AC7F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CAB0773-C682-32FE-8C37-30EBBCB4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35</a:t>
            </a:fld>
            <a:endParaRPr lang="de-DE">
              <a:latin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ADFE62B-A5DF-2ECE-895F-DB900852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Wirkungskette eines Leerstands aus Kommunensicht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044355-D22A-A3EB-30F2-B7E213139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Quelle: IFH KÖLN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C4CC527-0130-F748-059B-839BD529AB52}"/>
              </a:ext>
            </a:extLst>
          </p:cNvPr>
          <p:cNvGrpSpPr/>
          <p:nvPr/>
        </p:nvGrpSpPr>
        <p:grpSpPr>
          <a:xfrm>
            <a:off x="1543051" y="1760066"/>
            <a:ext cx="15425867" cy="7294305"/>
            <a:chOff x="1028700" y="1173377"/>
            <a:chExt cx="10283911" cy="486287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80AAEB1-FB39-79BA-C9FE-E740947D8FA3}"/>
                </a:ext>
              </a:extLst>
            </p:cNvPr>
            <p:cNvSpPr/>
            <p:nvPr/>
          </p:nvSpPr>
          <p:spPr bwMode="gray">
            <a:xfrm>
              <a:off x="1028700" y="1412874"/>
              <a:ext cx="10001250" cy="401002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e-DE" sz="2100" dirty="0">
                <a:solidFill>
                  <a:srgbClr val="23272D"/>
                </a:solidFill>
                <a:latin typeface="Verdana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4AED18BE-22F7-63A3-292C-C64E276A18CD}"/>
                </a:ext>
              </a:extLst>
            </p:cNvPr>
            <p:cNvSpPr txBox="1"/>
            <p:nvPr/>
          </p:nvSpPr>
          <p:spPr>
            <a:xfrm>
              <a:off x="1031788" y="1173377"/>
              <a:ext cx="10280823" cy="4862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r>
                <a:rPr sz="3600" b="1" dirty="0">
                  <a:solidFill>
                    <a:srgbClr val="FFFFFF"/>
                  </a:solidFill>
                  <a:latin typeface="Verdana"/>
                </a:rPr>
                <a:t>Leerstand</a:t>
              </a:r>
              <a:r>
                <a:rPr lang="de-DE" sz="3600" b="1" dirty="0">
                  <a:solidFill>
                    <a:srgbClr val="FFFFFF"/>
                  </a:solidFill>
                  <a:latin typeface="Verdana"/>
                </a:rPr>
                <a:t> in Gewerbeflächen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Kein Umsatz/kein Gewinn </a:t>
              </a:r>
              <a:r>
                <a:rPr lang="de-DE"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Ausfall der Gewerbesteuer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Wegfall Arbeitsplätze </a:t>
              </a:r>
              <a:r>
                <a:rPr lang="de-DE"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geringerer Einkommensteueranteil</a:t>
              </a:r>
              <a:br>
                <a:rPr lang="de-DE"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Sinkende Frequenz</a:t>
              </a:r>
              <a:r>
                <a:rPr sz="3000" b="1" dirty="0">
                  <a:solidFill>
                    <a:srgbClr val="FFFFFF"/>
                  </a:solidFill>
                  <a:latin typeface="Verdana"/>
                </a:rPr>
                <a:t> </a:t>
              </a:r>
              <a:r>
                <a:rPr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Umsatzeinbußen bei umliegenden Geschäften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r>
                <a:rPr lang="de-DE" sz="3000" b="1" dirty="0">
                  <a:solidFill>
                    <a:srgbClr val="FFFFFF"/>
                  </a:solidFill>
                  <a:latin typeface="Verdana"/>
                </a:rPr>
                <a:t>Wertverlust Immobilien </a:t>
              </a:r>
              <a:r>
                <a:rPr lang="de-DE" sz="2700" b="1" dirty="0">
                  <a:solidFill>
                    <a:srgbClr val="FFFFFF"/>
                  </a:solidFill>
                  <a:latin typeface="Verdana"/>
                </a:rPr>
                <a:t>→ </a:t>
              </a:r>
              <a:r>
                <a:rPr lang="de-DE" sz="3000" b="1" i="1" dirty="0">
                  <a:solidFill>
                    <a:srgbClr val="FFFFFF"/>
                  </a:solidFill>
                  <a:latin typeface="Verdana"/>
                </a:rPr>
                <a:t>weniger Grundsteuer (mittelfristig)</a:t>
              </a:r>
              <a:br>
                <a:rPr sz="2700" b="1" dirty="0">
                  <a:solidFill>
                    <a:srgbClr val="FFFFFF"/>
                  </a:solidFill>
                  <a:latin typeface="Verdana"/>
                </a:rPr>
              </a:br>
              <a:endParaRPr lang="de-DE" sz="2700" b="1" dirty="0">
                <a:solidFill>
                  <a:srgbClr val="FFFFFF"/>
                </a:solidFill>
                <a:latin typeface="Verdana"/>
              </a:endParaRPr>
            </a:p>
            <a:p>
              <a:pPr defTabSz="1371600">
                <a:defRPr sz="1800"/>
              </a:pPr>
              <a:endParaRPr lang="de-DE" sz="1200" b="1" dirty="0">
                <a:solidFill>
                  <a:srgbClr val="23272D"/>
                </a:solidFill>
                <a:latin typeface="Verdana"/>
              </a:endParaRPr>
            </a:p>
            <a:p>
              <a:pPr defTabSz="1371600">
                <a:defRPr sz="1800"/>
              </a:pPr>
              <a:r>
                <a:rPr sz="3000" b="1" dirty="0">
                  <a:solidFill>
                    <a:srgbClr val="000073"/>
                  </a:solidFill>
                  <a:latin typeface="Verdana"/>
                </a:rPr>
                <a:t>GESAMT: </a:t>
              </a:r>
              <a:r>
                <a:rPr lang="de-DE" sz="3000" b="1" dirty="0">
                  <a:solidFill>
                    <a:srgbClr val="000073"/>
                  </a:solidFill>
                  <a:latin typeface="Verdana"/>
                </a:rPr>
                <a:t>Mindereinnahmen für die Kommune</a:t>
              </a:r>
              <a:endParaRPr sz="2700" b="1" dirty="0">
                <a:solidFill>
                  <a:srgbClr val="000073"/>
                </a:solidFill>
                <a:latin typeface="Verdana"/>
              </a:endParaRP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03C50D95-6F50-002D-03CB-55892E08CCAD}"/>
                </a:ext>
              </a:extLst>
            </p:cNvPr>
            <p:cNvGrpSpPr/>
            <p:nvPr/>
          </p:nvGrpSpPr>
          <p:grpSpPr>
            <a:xfrm>
              <a:off x="1155700" y="2074430"/>
              <a:ext cx="197990" cy="2902592"/>
              <a:chOff x="1155700" y="1864880"/>
              <a:chExt cx="197990" cy="2902592"/>
            </a:xfrm>
          </p:grpSpPr>
          <p:sp>
            <p:nvSpPr>
              <p:cNvPr id="8" name="Pfeil: nach unten 7">
                <a:extLst>
                  <a:ext uri="{FF2B5EF4-FFF2-40B4-BE49-F238E27FC236}">
                    <a16:creationId xmlns:a16="http://schemas.microsoft.com/office/drawing/2014/main" id="{397A24F8-3956-CBD9-3024-CE03489A5594}"/>
                  </a:ext>
                </a:extLst>
              </p:cNvPr>
              <p:cNvSpPr/>
              <p:nvPr/>
            </p:nvSpPr>
            <p:spPr bwMode="gray">
              <a:xfrm>
                <a:off x="1155700" y="1864880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  <p:sp>
            <p:nvSpPr>
              <p:cNvPr id="9" name="Pfeil: nach unten 8">
                <a:extLst>
                  <a:ext uri="{FF2B5EF4-FFF2-40B4-BE49-F238E27FC236}">
                    <a16:creationId xmlns:a16="http://schemas.microsoft.com/office/drawing/2014/main" id="{1AE965F5-95AE-229F-5755-82FC574E3291}"/>
                  </a:ext>
                </a:extLst>
              </p:cNvPr>
              <p:cNvSpPr/>
              <p:nvPr/>
            </p:nvSpPr>
            <p:spPr bwMode="gray">
              <a:xfrm>
                <a:off x="1155700" y="2722873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  <p:sp>
            <p:nvSpPr>
              <p:cNvPr id="10" name="Pfeil: nach unten 9">
                <a:extLst>
                  <a:ext uri="{FF2B5EF4-FFF2-40B4-BE49-F238E27FC236}">
                    <a16:creationId xmlns:a16="http://schemas.microsoft.com/office/drawing/2014/main" id="{86DB67F7-E3DA-7537-782E-4D22479C492D}"/>
                  </a:ext>
                </a:extLst>
              </p:cNvPr>
              <p:cNvSpPr/>
              <p:nvPr/>
            </p:nvSpPr>
            <p:spPr bwMode="gray">
              <a:xfrm>
                <a:off x="1155700" y="3580866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  <p:sp>
            <p:nvSpPr>
              <p:cNvPr id="11" name="Pfeil: nach unten 10">
                <a:extLst>
                  <a:ext uri="{FF2B5EF4-FFF2-40B4-BE49-F238E27FC236}">
                    <a16:creationId xmlns:a16="http://schemas.microsoft.com/office/drawing/2014/main" id="{F0DEAEC6-B4D4-A2D0-5C88-E664C5A2F0DB}"/>
                  </a:ext>
                </a:extLst>
              </p:cNvPr>
              <p:cNvSpPr/>
              <p:nvPr/>
            </p:nvSpPr>
            <p:spPr bwMode="gray">
              <a:xfrm>
                <a:off x="1155700" y="4438860"/>
                <a:ext cx="197990" cy="328612"/>
              </a:xfrm>
              <a:prstGeom prst="downArrow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de-DE" sz="2100" dirty="0">
                  <a:solidFill>
                    <a:srgbClr val="23272D"/>
                  </a:solidFill>
                  <a:latin typeface="Verdana"/>
                </a:endParaRPr>
              </a:p>
            </p:txBody>
          </p: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695BEA8-9C0C-E7F9-759D-6F33526885B2}"/>
              </a:ext>
            </a:extLst>
          </p:cNvPr>
          <p:cNvGrpSpPr/>
          <p:nvPr/>
        </p:nvGrpSpPr>
        <p:grpSpPr>
          <a:xfrm>
            <a:off x="8171982" y="251142"/>
            <a:ext cx="9983831" cy="9640952"/>
            <a:chOff x="419962" y="830909"/>
            <a:chExt cx="5682981" cy="5856742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1A8AF2B-87E4-650C-AD93-5B281FDC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962" y="830909"/>
              <a:ext cx="5682981" cy="5856742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B59734D-0690-18F0-B23E-ABC8C91B5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0070" y="1063706"/>
              <a:ext cx="2140060" cy="311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95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6BF07-2741-8852-1940-D695D728D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C994EA-E02A-5460-7E48-2864BE7F1DD7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4B7A6F58-E28A-5E8B-CA75-5235DC45983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C960AEE-94AB-BE01-ACE9-6B6608D7613A}"/>
              </a:ext>
            </a:extLst>
          </p:cNvPr>
          <p:cNvSpPr/>
          <p:nvPr/>
        </p:nvSpPr>
        <p:spPr>
          <a:xfrm>
            <a:off x="3671392" y="2695228"/>
            <a:ext cx="13177464" cy="4320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73DC2B-AEED-4F17-3458-D156C95B4920}"/>
              </a:ext>
            </a:extLst>
          </p:cNvPr>
          <p:cNvSpPr txBox="1"/>
          <p:nvPr/>
        </p:nvSpPr>
        <p:spPr>
          <a:xfrm>
            <a:off x="5046370" y="5863580"/>
            <a:ext cx="11096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GELD FINDEN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ODER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SPAREN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2B24BBC-D971-8CF1-E15C-C735DE299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7" y="3559324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Perspektive 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Kommunen</a:t>
            </a:r>
          </a:p>
        </p:txBody>
      </p:sp>
    </p:spTree>
    <p:extLst>
      <p:ext uri="{BB962C8B-B14F-4D97-AF65-F5344CB8AC3E}">
        <p14:creationId xmlns:p14="http://schemas.microsoft.com/office/powerpoint/2010/main" val="6882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3A65B-BB61-56EE-0F9D-964084D46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D3C666-A2F3-7AF9-9602-BDB1DE541A19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5DE3EA2-368F-4D56-0701-72BEABC9C4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8454CAD-3976-928B-2199-B90F749C1174}"/>
              </a:ext>
            </a:extLst>
          </p:cNvPr>
          <p:cNvSpPr/>
          <p:nvPr/>
        </p:nvSpPr>
        <p:spPr>
          <a:xfrm>
            <a:off x="6259533" y="2769460"/>
            <a:ext cx="5711568" cy="62110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8296AD7-6268-C160-9232-6837E35861A8}"/>
              </a:ext>
            </a:extLst>
          </p:cNvPr>
          <p:cNvSpPr/>
          <p:nvPr/>
        </p:nvSpPr>
        <p:spPr>
          <a:xfrm>
            <a:off x="12331141" y="2703612"/>
            <a:ext cx="5711568" cy="62110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E8CEA135-02AF-C952-BC9F-49A19486A3F6}"/>
              </a:ext>
            </a:extLst>
          </p:cNvPr>
          <p:cNvSpPr/>
          <p:nvPr/>
        </p:nvSpPr>
        <p:spPr>
          <a:xfrm>
            <a:off x="123197" y="8131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477DBFE-0119-F6C8-82AF-FB3E8C7E06FD}"/>
              </a:ext>
            </a:extLst>
          </p:cNvPr>
          <p:cNvSpPr/>
          <p:nvPr/>
        </p:nvSpPr>
        <p:spPr>
          <a:xfrm>
            <a:off x="143000" y="2829228"/>
            <a:ext cx="5711568" cy="62110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70AA61F-1C11-6BBA-A624-06D612769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8283" y="3093386"/>
            <a:ext cx="4251556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Netzwerk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F8142B9D-1B5B-1310-8045-50232EF50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621" y="3034869"/>
            <a:ext cx="4169896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Expertise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36F0029A-D735-87A0-F91B-4E793B535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905" y="3034869"/>
            <a:ext cx="346894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Projekte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9767D7-83CB-21D3-AEE9-4A4C91D42D47}"/>
              </a:ext>
            </a:extLst>
          </p:cNvPr>
          <p:cNvSpPr txBox="1"/>
          <p:nvPr/>
        </p:nvSpPr>
        <p:spPr>
          <a:xfrm>
            <a:off x="6619573" y="4475029"/>
            <a:ext cx="6026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Fachimpulse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Prozessbegleitung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Kommunikation/PR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Interimsmanagement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Fördermittel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1C3FE48-0C06-C945-7FCE-F422BBB0D066}"/>
              </a:ext>
            </a:extLst>
          </p:cNvPr>
          <p:cNvSpPr txBox="1"/>
          <p:nvPr/>
        </p:nvSpPr>
        <p:spPr>
          <a:xfrm>
            <a:off x="13171121" y="4475029"/>
            <a:ext cx="41698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WebTalks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Podcasts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Videokurse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Studien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Workshops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37E0129-7F71-C6CE-7308-6903A01E5A47}"/>
              </a:ext>
            </a:extLst>
          </p:cNvPr>
          <p:cNvSpPr txBox="1"/>
          <p:nvPr/>
        </p:nvSpPr>
        <p:spPr>
          <a:xfrm>
            <a:off x="354066" y="4494402"/>
            <a:ext cx="59352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Vorträge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Nachfolger finden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Fachkräfte finden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Stadtretter kommen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BA74FFBE-B78C-CBF5-E8D1-D7CDBC50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455" y="889173"/>
            <a:ext cx="12865681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8600" b="1" dirty="0">
                <a:solidFill>
                  <a:schemeClr val="bg1"/>
                </a:solidFill>
              </a:rPr>
              <a:t>Sparen durch Befähigung</a:t>
            </a:r>
          </a:p>
        </p:txBody>
      </p:sp>
    </p:spTree>
    <p:extLst>
      <p:ext uri="{BB962C8B-B14F-4D97-AF65-F5344CB8AC3E}">
        <p14:creationId xmlns:p14="http://schemas.microsoft.com/office/powerpoint/2010/main" val="42031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44850-C572-8644-DA92-BBC8E7571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9B8655-54D6-880E-53AB-4BCAC05EB6EE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598421A-BEC7-AB15-981C-3A15D08E6A28}"/>
              </a:ext>
            </a:extLst>
          </p:cNvPr>
          <p:cNvSpPr txBox="1"/>
          <p:nvPr/>
        </p:nvSpPr>
        <p:spPr>
          <a:xfrm>
            <a:off x="4967536" y="3127276"/>
            <a:ext cx="979308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e-DE" sz="8400" b="1" dirty="0">
                <a:solidFill>
                  <a:srgbClr val="FFFFFF"/>
                </a:solidFill>
                <a:latin typeface="+mj-lt"/>
                <a:cs typeface="Montaser Arabic Ultra-Bold"/>
              </a:rPr>
              <a:t>NETZWERK WISSENSTRANSFER  BEFÄHIGUNG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BC708ABE-2DB0-6FD3-D1D4-3C85B6BF119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9203" y="0"/>
            <a:ext cx="4386268" cy="5085528"/>
          </a:xfrm>
          <a:custGeom>
            <a:avLst/>
            <a:gdLst/>
            <a:ahLst/>
            <a:cxnLst/>
            <a:rect l="l" t="t" r="r" b="b"/>
            <a:pathLst>
              <a:path w="4386268" h="5085528">
                <a:moveTo>
                  <a:pt x="0" y="5085528"/>
                </a:moveTo>
                <a:lnTo>
                  <a:pt x="4386268" y="5085528"/>
                </a:lnTo>
                <a:lnTo>
                  <a:pt x="4386268" y="0"/>
                </a:lnTo>
                <a:lnTo>
                  <a:pt x="0" y="0"/>
                </a:lnTo>
                <a:lnTo>
                  <a:pt x="0" y="50855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flipH="1" flipV="1">
            <a:off x="13901732" y="0"/>
            <a:ext cx="4386268" cy="5085528"/>
          </a:xfrm>
          <a:custGeom>
            <a:avLst/>
            <a:gdLst/>
            <a:ahLst/>
            <a:cxnLst/>
            <a:rect l="l" t="t" r="r" b="b"/>
            <a:pathLst>
              <a:path w="4386268" h="5085528">
                <a:moveTo>
                  <a:pt x="4386268" y="5085528"/>
                </a:moveTo>
                <a:lnTo>
                  <a:pt x="0" y="5085528"/>
                </a:lnTo>
                <a:lnTo>
                  <a:pt x="0" y="0"/>
                </a:lnTo>
                <a:lnTo>
                  <a:pt x="4386268" y="0"/>
                </a:lnTo>
                <a:lnTo>
                  <a:pt x="4386268" y="50855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 flipH="1">
            <a:off x="10940871" y="8073677"/>
            <a:ext cx="7347129" cy="2213323"/>
          </a:xfrm>
          <a:custGeom>
            <a:avLst/>
            <a:gdLst/>
            <a:ahLst/>
            <a:cxnLst/>
            <a:rect l="l" t="t" r="r" b="b"/>
            <a:pathLst>
              <a:path w="7347129" h="2213323">
                <a:moveTo>
                  <a:pt x="7347129" y="0"/>
                </a:moveTo>
                <a:lnTo>
                  <a:pt x="0" y="0"/>
                </a:lnTo>
                <a:lnTo>
                  <a:pt x="0" y="2213323"/>
                </a:lnTo>
                <a:lnTo>
                  <a:pt x="7347129" y="2213323"/>
                </a:lnTo>
                <a:lnTo>
                  <a:pt x="73471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0" y="8073677"/>
            <a:ext cx="7347129" cy="2213323"/>
          </a:xfrm>
          <a:custGeom>
            <a:avLst/>
            <a:gdLst/>
            <a:ahLst/>
            <a:cxnLst/>
            <a:rect l="l" t="t" r="r" b="b"/>
            <a:pathLst>
              <a:path w="7347129" h="2213323">
                <a:moveTo>
                  <a:pt x="0" y="0"/>
                </a:moveTo>
                <a:lnTo>
                  <a:pt x="7347129" y="0"/>
                </a:lnTo>
                <a:lnTo>
                  <a:pt x="7347129" y="2213323"/>
                </a:lnTo>
                <a:lnTo>
                  <a:pt x="0" y="2213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A7B0CB1-EC16-9FD6-752C-8824329BACC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86265278-47D5-EC4C-5ED9-6D09368F5DDB}"/>
              </a:ext>
            </a:extLst>
          </p:cNvPr>
          <p:cNvSpPr txBox="1"/>
          <p:nvPr/>
        </p:nvSpPr>
        <p:spPr>
          <a:xfrm>
            <a:off x="1139432" y="3705116"/>
            <a:ext cx="1549339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e-DE" sz="8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Wir können es uns nicht </a:t>
            </a:r>
          </a:p>
          <a:p>
            <a:pPr algn="ctr"/>
            <a:r>
              <a:rPr lang="de-DE" sz="8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leisten, nichts zu tun!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A7D3E-5250-D39A-6780-655C3930C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98402D-7073-66D1-576B-141D4D333D6E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E92125-FCFA-BD26-0301-0EB56BA41C06}"/>
              </a:ext>
            </a:extLst>
          </p:cNvPr>
          <p:cNvSpPr txBox="1"/>
          <p:nvPr/>
        </p:nvSpPr>
        <p:spPr>
          <a:xfrm>
            <a:off x="4967536" y="3127276"/>
            <a:ext cx="979308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e-DE" sz="8400" b="1" dirty="0">
                <a:solidFill>
                  <a:srgbClr val="FFFFFF"/>
                </a:solidFill>
                <a:latin typeface="+mj-lt"/>
                <a:cs typeface="Montaser Arabic Ultra-Bold"/>
              </a:rPr>
              <a:t>NETZWERK WISSENSTRANSFER  BEFÄHIGUNG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BD3B240-8F15-CBB8-7374-728541D6C58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7BFF7-5E7D-F158-4590-50A7DDA1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763E01-B3D6-FE6C-AED1-BB1E51DE2F48}"/>
              </a:ext>
            </a:extLst>
          </p:cNvPr>
          <p:cNvSpPr/>
          <p:nvPr/>
        </p:nvSpPr>
        <p:spPr>
          <a:xfrm flipH="1" flipV="1">
            <a:off x="9981145" y="0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8302618" y="9626224"/>
                </a:moveTo>
                <a:lnTo>
                  <a:pt x="0" y="9626224"/>
                </a:lnTo>
                <a:lnTo>
                  <a:pt x="0" y="0"/>
                </a:lnTo>
                <a:lnTo>
                  <a:pt x="8302618" y="0"/>
                </a:lnTo>
                <a:lnTo>
                  <a:pt x="8302618" y="96262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15F682B-B09D-EE9C-29BA-D74E37FA11B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pic>
        <p:nvPicPr>
          <p:cNvPr id="4" name="Grafik 3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E7654746-A4BD-F344-0148-CCE0862CE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563">
            <a:off x="11137094" y="1706349"/>
            <a:ext cx="7772400" cy="6213528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AE131609-5E14-F2A6-C561-77DD6372CF1C}"/>
              </a:ext>
            </a:extLst>
          </p:cNvPr>
          <p:cNvSpPr txBox="1"/>
          <p:nvPr/>
        </p:nvSpPr>
        <p:spPr>
          <a:xfrm>
            <a:off x="1871192" y="2911252"/>
            <a:ext cx="102180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de-DE" sz="7200" b="1" dirty="0">
              <a:solidFill>
                <a:schemeClr val="bg1"/>
              </a:solidFill>
            </a:endParaRPr>
          </a:p>
          <a:p>
            <a:pPr algn="ctr"/>
            <a:r>
              <a:rPr lang="de-DE" sz="72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 uns, was Dich bewegt – für starke Innenstädte</a:t>
            </a:r>
            <a:r>
              <a:rPr lang="de-DE" sz="7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9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9985382" y="0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8302618" y="9626224"/>
                </a:moveTo>
                <a:lnTo>
                  <a:pt x="0" y="9626224"/>
                </a:lnTo>
                <a:lnTo>
                  <a:pt x="0" y="0"/>
                </a:lnTo>
                <a:lnTo>
                  <a:pt x="8302618" y="0"/>
                </a:lnTo>
                <a:lnTo>
                  <a:pt x="8302618" y="96262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flipH="1">
            <a:off x="10940871" y="8073677"/>
            <a:ext cx="7347129" cy="2213323"/>
          </a:xfrm>
          <a:custGeom>
            <a:avLst/>
            <a:gdLst/>
            <a:ahLst/>
            <a:cxnLst/>
            <a:rect l="l" t="t" r="r" b="b"/>
            <a:pathLst>
              <a:path w="7347129" h="2213323">
                <a:moveTo>
                  <a:pt x="7347129" y="0"/>
                </a:moveTo>
                <a:lnTo>
                  <a:pt x="0" y="0"/>
                </a:lnTo>
                <a:lnTo>
                  <a:pt x="0" y="2213323"/>
                </a:lnTo>
                <a:lnTo>
                  <a:pt x="7347129" y="2213323"/>
                </a:lnTo>
                <a:lnTo>
                  <a:pt x="73471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>
            <a:grpSpLocks/>
          </p:cNvGrpSpPr>
          <p:nvPr/>
        </p:nvGrpSpPr>
        <p:grpSpPr>
          <a:xfrm>
            <a:off x="9976109" y="1185881"/>
            <a:ext cx="7032193" cy="703219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7BAD"/>
            </a:solidFill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 rot="-10800000">
            <a:off x="9491942" y="7465473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1" y="0"/>
                </a:lnTo>
                <a:lnTo>
                  <a:pt x="816451" y="825742"/>
                </a:lnTo>
                <a:lnTo>
                  <a:pt x="0" y="82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7" name="Freeform 37"/>
          <p:cNvSpPr/>
          <p:nvPr/>
        </p:nvSpPr>
        <p:spPr>
          <a:xfrm rot="-10800000">
            <a:off x="8810553" y="7465473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2" y="0"/>
                </a:lnTo>
                <a:lnTo>
                  <a:pt x="816452" y="825742"/>
                </a:lnTo>
                <a:lnTo>
                  <a:pt x="0" y="82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8" name="Freeform 38"/>
          <p:cNvSpPr/>
          <p:nvPr/>
        </p:nvSpPr>
        <p:spPr>
          <a:xfrm rot="-10800000">
            <a:off x="8129164" y="7465473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2" y="0"/>
                </a:lnTo>
                <a:lnTo>
                  <a:pt x="816452" y="825742"/>
                </a:lnTo>
                <a:lnTo>
                  <a:pt x="0" y="82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9" name="Group 9"/>
          <p:cNvGrpSpPr/>
          <p:nvPr/>
        </p:nvGrpSpPr>
        <p:grpSpPr>
          <a:xfrm>
            <a:off x="1028700" y="6081424"/>
            <a:ext cx="502098" cy="5020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6AA2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773448"/>
            <a:ext cx="502098" cy="50209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6AA2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465473"/>
            <a:ext cx="502098" cy="50209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6AA2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10626" y="7547399"/>
            <a:ext cx="338246" cy="338246"/>
          </a:xfrm>
          <a:custGeom>
            <a:avLst/>
            <a:gdLst/>
            <a:ahLst/>
            <a:cxnLst/>
            <a:rect l="l" t="t" r="r" b="b"/>
            <a:pathLst>
              <a:path w="338246" h="338246">
                <a:moveTo>
                  <a:pt x="0" y="0"/>
                </a:moveTo>
                <a:lnTo>
                  <a:pt x="338246" y="0"/>
                </a:lnTo>
                <a:lnTo>
                  <a:pt x="338246" y="338247"/>
                </a:lnTo>
                <a:lnTo>
                  <a:pt x="0" y="338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25" name="Freeform 25"/>
          <p:cNvSpPr/>
          <p:nvPr/>
        </p:nvSpPr>
        <p:spPr>
          <a:xfrm>
            <a:off x="1110626" y="6886028"/>
            <a:ext cx="338246" cy="276939"/>
          </a:xfrm>
          <a:custGeom>
            <a:avLst/>
            <a:gdLst/>
            <a:ahLst/>
            <a:cxnLst/>
            <a:rect l="l" t="t" r="r" b="b"/>
            <a:pathLst>
              <a:path w="338246" h="276939">
                <a:moveTo>
                  <a:pt x="0" y="0"/>
                </a:moveTo>
                <a:lnTo>
                  <a:pt x="338246" y="0"/>
                </a:lnTo>
                <a:lnTo>
                  <a:pt x="338246" y="276939"/>
                </a:lnTo>
                <a:lnTo>
                  <a:pt x="0" y="276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28" name="TextBox 28"/>
          <p:cNvSpPr txBox="1"/>
          <p:nvPr/>
        </p:nvSpPr>
        <p:spPr>
          <a:xfrm>
            <a:off x="1779282" y="6163392"/>
            <a:ext cx="498845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64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+mj-lt"/>
                <a:ea typeface="Montaser Arabic Light"/>
                <a:cs typeface="Montaser Arabic Light"/>
                <a:sym typeface="Montaser Arabic Light"/>
              </a:rPr>
              <a:t>06181 - </a:t>
            </a:r>
            <a:r>
              <a:rPr lang="de-DE" sz="3200" dirty="0">
                <a:solidFill>
                  <a:srgbClr val="FFFFFF"/>
                </a:solidFill>
                <a:latin typeface="+mj-lt"/>
                <a:cs typeface="Montaser Arabic Light"/>
              </a:rPr>
              <a:t>9912933</a:t>
            </a:r>
            <a:endParaRPr lang="en-US" sz="3200" dirty="0">
              <a:solidFill>
                <a:srgbClr val="FFFFFF"/>
              </a:solidFill>
              <a:latin typeface="+mj-lt"/>
              <a:cs typeface="Montaser Arabic Light"/>
              <a:sym typeface="Montaser Arabic Ligh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89358" y="6781293"/>
            <a:ext cx="498845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+mj-lt"/>
                <a:ea typeface="Montaser Arabic Light"/>
                <a:cs typeface="Montaser Arabic Light"/>
                <a:sym typeface="Montaser Arabic Light"/>
              </a:rPr>
              <a:t>kontakt@die-stadtretter.de</a:t>
            </a:r>
            <a:endParaRPr lang="en-US" sz="3200" u="none" strike="noStrike" dirty="0">
              <a:solidFill>
                <a:srgbClr val="FFFFFF"/>
              </a:solidFill>
              <a:latin typeface="+mj-lt"/>
              <a:ea typeface="Montaser Arabic Light"/>
              <a:cs typeface="Montaser Arabic Light"/>
              <a:sym typeface="Montaser Arabic Ligh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789358" y="7473317"/>
            <a:ext cx="498845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3200" u="none" strike="noStrike" dirty="0" err="1">
                <a:solidFill>
                  <a:srgbClr val="FFFFFF"/>
                </a:solidFill>
                <a:latin typeface="+mj-lt"/>
                <a:ea typeface="Montaser Arabic Light"/>
                <a:cs typeface="Montaser Arabic Light"/>
                <a:sym typeface="Montaser Arabic Light"/>
              </a:rPr>
              <a:t>www.die-stadtretter.de</a:t>
            </a:r>
            <a:endParaRPr lang="en-US" sz="3200" u="none" strike="noStrike" dirty="0">
              <a:solidFill>
                <a:srgbClr val="FFFFFF"/>
              </a:solidFill>
              <a:latin typeface="+mj-lt"/>
              <a:ea typeface="Montaser Arabic Light"/>
              <a:cs typeface="Montaser Arabic Light"/>
              <a:sym typeface="Montaser Arabic Light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6525753" y="1246870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2" y="0"/>
                </a:lnTo>
                <a:lnTo>
                  <a:pt x="816452" y="825741"/>
                </a:lnTo>
                <a:lnTo>
                  <a:pt x="0" y="825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Freeform 34"/>
          <p:cNvSpPr/>
          <p:nvPr/>
        </p:nvSpPr>
        <p:spPr>
          <a:xfrm>
            <a:off x="7207142" y="1246870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2" y="0"/>
                </a:lnTo>
                <a:lnTo>
                  <a:pt x="816452" y="825741"/>
                </a:lnTo>
                <a:lnTo>
                  <a:pt x="0" y="825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5" name="Freeform 35"/>
          <p:cNvSpPr/>
          <p:nvPr/>
        </p:nvSpPr>
        <p:spPr>
          <a:xfrm>
            <a:off x="7888531" y="1246870"/>
            <a:ext cx="816452" cy="825741"/>
          </a:xfrm>
          <a:custGeom>
            <a:avLst/>
            <a:gdLst/>
            <a:ahLst/>
            <a:cxnLst/>
            <a:rect l="l" t="t" r="r" b="b"/>
            <a:pathLst>
              <a:path w="816452" h="825741">
                <a:moveTo>
                  <a:pt x="0" y="0"/>
                </a:moveTo>
                <a:lnTo>
                  <a:pt x="816451" y="0"/>
                </a:lnTo>
                <a:lnTo>
                  <a:pt x="816451" y="825741"/>
                </a:lnTo>
                <a:lnTo>
                  <a:pt x="0" y="825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70FA7EB4-B446-6FCD-485A-02702D30FA52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pic>
        <p:nvPicPr>
          <p:cNvPr id="42" name="Grafik 41" descr="Personen-Symbol">
            <a:extLst>
              <a:ext uri="{FF2B5EF4-FFF2-40B4-BE49-F238E27FC236}">
                <a16:creationId xmlns:a16="http://schemas.microsoft.com/office/drawing/2014/main" id="{220B8F42-153B-E8F6-D9CF-B89C3AD33C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025" y="6218013"/>
            <a:ext cx="342900" cy="352425"/>
          </a:xfrm>
          <a:prstGeom prst="rect">
            <a:avLst/>
          </a:prstGeom>
        </p:spPr>
      </p:pic>
      <p:pic>
        <p:nvPicPr>
          <p:cNvPr id="50" name="Grafik 49" descr="Ein Bild, das Menschliches Gesicht, Kleidung, Lächeln, Person enthält.&#10;&#10;KI-generierte Inhalte können fehlerhaft sein.">
            <a:extLst>
              <a:ext uri="{FF2B5EF4-FFF2-40B4-BE49-F238E27FC236}">
                <a16:creationId xmlns:a16="http://schemas.microsoft.com/office/drawing/2014/main" id="{86D1692D-850F-9F16-EFEC-70587FA55B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005" y="1595213"/>
            <a:ext cx="7772400" cy="621352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3902512-404A-18A6-D96E-3A57E5CC95D6}"/>
              </a:ext>
            </a:extLst>
          </p:cNvPr>
          <p:cNvSpPr txBox="1">
            <a:spLocks/>
          </p:cNvSpPr>
          <p:nvPr/>
        </p:nvSpPr>
        <p:spPr>
          <a:xfrm>
            <a:off x="1028700" y="3583458"/>
            <a:ext cx="9676758" cy="1821903"/>
          </a:xfrm>
          <a:prstGeom prst="rect">
            <a:avLst/>
          </a:prstGeom>
        </p:spPr>
        <p:txBody>
          <a:bodyPr vert="horz" lIns="68555" tIns="34277" rIns="68555" bIns="34277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494">
              <a:lnSpc>
                <a:spcPct val="120000"/>
              </a:lnSpc>
              <a:spcAft>
                <a:spcPts val="600"/>
              </a:spcAft>
              <a:defRPr/>
            </a:pPr>
            <a:r>
              <a:rPr lang="de-DE" sz="22400" b="1" dirty="0">
                <a:solidFill>
                  <a:schemeClr val="bg1"/>
                </a:solidFill>
                <a:latin typeface="+mn-lt"/>
              </a:rPr>
              <a:t>Zusammen schaffen wir, </a:t>
            </a:r>
          </a:p>
          <a:p>
            <a:pPr algn="l" defTabSz="685494">
              <a:lnSpc>
                <a:spcPct val="120000"/>
              </a:lnSpc>
              <a:spcAft>
                <a:spcPts val="600"/>
              </a:spcAft>
              <a:defRPr/>
            </a:pPr>
            <a:r>
              <a:rPr lang="de-DE" sz="22400" b="1" dirty="0">
                <a:solidFill>
                  <a:schemeClr val="bg1"/>
                </a:solidFill>
                <a:latin typeface="+mn-lt"/>
              </a:rPr>
              <a:t>was alleine unmöglich scheint</a:t>
            </a:r>
          </a:p>
          <a:p>
            <a:pPr defTabSz="685494">
              <a:spcAft>
                <a:spcPts val="600"/>
              </a:spcAft>
              <a:defRPr/>
            </a:pPr>
            <a:endParaRPr lang="de-DE" sz="3749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8C0DB-352E-CEE4-A18D-D32E2B68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2F2AEE-330B-1AEB-44B0-28EC2D8B74AF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D6098BB-E33E-57D5-A664-1C84CBC5D2C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BAEE36A-65AF-406B-DDE0-6DD12F96783C}"/>
              </a:ext>
            </a:extLst>
          </p:cNvPr>
          <p:cNvSpPr/>
          <p:nvPr/>
        </p:nvSpPr>
        <p:spPr>
          <a:xfrm>
            <a:off x="6331541" y="2769460"/>
            <a:ext cx="5711568" cy="62110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FACD4CD-23BE-6CB1-40B8-B0B73AFDDF3B}"/>
              </a:ext>
            </a:extLst>
          </p:cNvPr>
          <p:cNvSpPr/>
          <p:nvPr/>
        </p:nvSpPr>
        <p:spPr>
          <a:xfrm>
            <a:off x="12403149" y="2703612"/>
            <a:ext cx="5711568" cy="62110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448665B-9370-3344-FB4E-DBF1C6DD68A0}"/>
              </a:ext>
            </a:extLst>
          </p:cNvPr>
          <p:cNvSpPr/>
          <p:nvPr/>
        </p:nvSpPr>
        <p:spPr>
          <a:xfrm>
            <a:off x="123197" y="8131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73A07B9-C1FC-5A20-DCE6-E699CB196B1E}"/>
              </a:ext>
            </a:extLst>
          </p:cNvPr>
          <p:cNvSpPr/>
          <p:nvPr/>
        </p:nvSpPr>
        <p:spPr>
          <a:xfrm>
            <a:off x="215008" y="2829228"/>
            <a:ext cx="5711568" cy="621108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5AD796C-59F3-E4ED-B0C9-5EB0EF8AD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0291" y="3093386"/>
            <a:ext cx="4251556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Netzwerk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ADB239C3-5077-18A7-1D21-7CA535EBB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629" y="3034869"/>
            <a:ext cx="4169896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Expertise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E1EF81F7-8B3C-D061-EB65-157B28407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913" y="3034869"/>
            <a:ext cx="346894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Projekte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4AEA385-DCA5-97E2-112F-897964E35972}"/>
              </a:ext>
            </a:extLst>
          </p:cNvPr>
          <p:cNvSpPr txBox="1"/>
          <p:nvPr/>
        </p:nvSpPr>
        <p:spPr>
          <a:xfrm>
            <a:off x="6691581" y="4475029"/>
            <a:ext cx="6026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Fachimpulse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Prozessbegleitung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Kommunikation/PR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Interimsmanagement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Fördermittel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096D1BD-BF3B-50B2-E6F4-A20A9C133E59}"/>
              </a:ext>
            </a:extLst>
          </p:cNvPr>
          <p:cNvSpPr txBox="1"/>
          <p:nvPr/>
        </p:nvSpPr>
        <p:spPr>
          <a:xfrm>
            <a:off x="13243129" y="4475029"/>
            <a:ext cx="41698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WebTalks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Podcasts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Videokurse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Studien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Workshops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6E54B18-877C-4FED-A436-DAEB6BE71B0C}"/>
              </a:ext>
            </a:extLst>
          </p:cNvPr>
          <p:cNvSpPr txBox="1"/>
          <p:nvPr/>
        </p:nvSpPr>
        <p:spPr>
          <a:xfrm>
            <a:off x="426074" y="4494402"/>
            <a:ext cx="59352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Vorträge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Nachfolger finden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Fachkräfte finden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200" b="1" dirty="0">
                <a:solidFill>
                  <a:schemeClr val="bg1"/>
                </a:solidFill>
              </a:rPr>
              <a:t>Stadtretter kommen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419EB0D1-CDF9-BF81-4BB7-F3C8C287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455" y="889173"/>
            <a:ext cx="12865681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8600" b="1" dirty="0">
                <a:solidFill>
                  <a:schemeClr val="bg1"/>
                </a:solidFill>
              </a:rPr>
              <a:t>Befähigung</a:t>
            </a:r>
          </a:p>
        </p:txBody>
      </p:sp>
    </p:spTree>
    <p:extLst>
      <p:ext uri="{BB962C8B-B14F-4D97-AF65-F5344CB8AC3E}">
        <p14:creationId xmlns:p14="http://schemas.microsoft.com/office/powerpoint/2010/main" val="17384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2A66">
                <a:alpha val="100000"/>
              </a:srgbClr>
            </a:gs>
            <a:gs pos="100000">
              <a:srgbClr val="476BA2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3C2B7-C53A-B85C-AA7A-9E11C6FC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9F04AA-AF0A-2E34-BC20-44F8EE391DEA}"/>
              </a:ext>
            </a:extLst>
          </p:cNvPr>
          <p:cNvSpPr/>
          <p:nvPr/>
        </p:nvSpPr>
        <p:spPr>
          <a:xfrm>
            <a:off x="-29203" y="660776"/>
            <a:ext cx="8302618" cy="9626224"/>
          </a:xfrm>
          <a:custGeom>
            <a:avLst/>
            <a:gdLst/>
            <a:ahLst/>
            <a:cxnLst/>
            <a:rect l="l" t="t" r="r" b="b"/>
            <a:pathLst>
              <a:path w="8302618" h="9626224">
                <a:moveTo>
                  <a:pt x="0" y="0"/>
                </a:moveTo>
                <a:lnTo>
                  <a:pt x="8302618" y="0"/>
                </a:lnTo>
                <a:lnTo>
                  <a:pt x="8302618" y="9626224"/>
                </a:lnTo>
                <a:lnTo>
                  <a:pt x="0" y="96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3D0CB1D-F89E-EF46-9986-698BAEDD9EE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8700" y="578990"/>
            <a:ext cx="2318563" cy="163433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F4EDFC-8B7D-B26E-8931-FFC6772A2842}"/>
              </a:ext>
            </a:extLst>
          </p:cNvPr>
          <p:cNvSpPr/>
          <p:nvPr/>
        </p:nvSpPr>
        <p:spPr>
          <a:xfrm>
            <a:off x="3671392" y="2695228"/>
            <a:ext cx="13177464" cy="4320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2D7539-0E66-AC81-644F-39C6E3370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" y="4135388"/>
            <a:ext cx="18288000" cy="10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7200" b="1" dirty="0">
                <a:solidFill>
                  <a:schemeClr val="bg1"/>
                </a:solidFill>
              </a:rPr>
              <a:t>Perspektive</a:t>
            </a:r>
          </a:p>
          <a:p>
            <a:pPr algn="ctr"/>
            <a:r>
              <a:rPr lang="de-DE" sz="7200" b="1" dirty="0">
                <a:solidFill>
                  <a:schemeClr val="bg1"/>
                </a:solidFill>
              </a:rPr>
              <a:t>Marktentwicklung</a:t>
            </a:r>
          </a:p>
        </p:txBody>
      </p:sp>
    </p:spTree>
    <p:extLst>
      <p:ext uri="{BB962C8B-B14F-4D97-AF65-F5344CB8AC3E}">
        <p14:creationId xmlns:p14="http://schemas.microsoft.com/office/powerpoint/2010/main" val="19449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89F16-1CA8-E04B-8905-EE50B60CE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9595F4-B2EB-AD96-2487-34CBEF5776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2525" y="1363152"/>
            <a:ext cx="15982950" cy="756012"/>
          </a:xfrm>
        </p:spPr>
        <p:txBody>
          <a:bodyPr/>
          <a:lstStyle/>
          <a:p>
            <a:r>
              <a:rPr lang="de-DE"/>
              <a:t>Gastronomie gewinnt weiter an Relevanz, wenn es um den Besuch einer Innenstadt geht.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4E29C9-45C3-685A-DD81-B561275D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8" y="390524"/>
            <a:ext cx="15309893" cy="466727"/>
          </a:xfrm>
        </p:spPr>
        <p:txBody>
          <a:bodyPr/>
          <a:lstStyle/>
          <a:p>
            <a:r>
              <a:rPr lang="de-DE" dirty="0"/>
              <a:t>Handel &amp; Gastronomie: Top-INNENSTADT-Besuchsmotive</a:t>
            </a:r>
          </a:p>
        </p:txBody>
      </p:sp>
      <p:sp>
        <p:nvSpPr>
          <p:cNvPr id="10" name="Frage | unten">
            <a:extLst>
              <a:ext uri="{FF2B5EF4-FFF2-40B4-BE49-F238E27FC236}">
                <a16:creationId xmlns:a16="http://schemas.microsoft.com/office/drawing/2014/main" id="{3CD3CC76-0C56-402A-763E-FF4B27E5D5B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1152525" y="8313470"/>
            <a:ext cx="646659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371600">
              <a:buClr>
                <a:srgbClr val="000073"/>
              </a:buClr>
              <a:defRPr/>
            </a:pPr>
            <a:r>
              <a:rPr lang="de-DE" sz="1350" b="1">
                <a:solidFill>
                  <a:srgbClr val="23272D"/>
                </a:solidFill>
                <a:latin typeface="Verdana"/>
              </a:rPr>
              <a:t>FRAGE</a:t>
            </a:r>
            <a:endParaRPr lang="de-DE" sz="1350" b="1">
              <a:solidFill>
                <a:srgbClr val="23272D"/>
              </a:solidFill>
              <a:latin typeface="Montserrat Light" panose="00000400000000000000" pitchFamily="50" charset="0"/>
            </a:endParaRPr>
          </a:p>
        </p:txBody>
      </p:sp>
      <p:sp>
        <p:nvSpPr>
          <p:cNvPr id="11" name="Frage | unten">
            <a:extLst>
              <a:ext uri="{FF2B5EF4-FFF2-40B4-BE49-F238E27FC236}">
                <a16:creationId xmlns:a16="http://schemas.microsoft.com/office/drawing/2014/main" id="{E5F3C2D1-A644-A7AB-1F64-A8A1D351EFCC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1915350" y="8308271"/>
            <a:ext cx="1544430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350">
                <a:solidFill>
                  <a:srgbClr val="23272D"/>
                </a:solidFill>
                <a:latin typeface="Verdana"/>
              </a:rPr>
              <a:t>Warum sind Sie heute in der Innenstadt?</a:t>
            </a:r>
          </a:p>
        </p:txBody>
      </p:sp>
      <p:sp>
        <p:nvSpPr>
          <p:cNvPr id="15" name="Hinweise, Fallzahl">
            <a:extLst>
              <a:ext uri="{FF2B5EF4-FFF2-40B4-BE49-F238E27FC236}">
                <a16:creationId xmlns:a16="http://schemas.microsoft.com/office/drawing/2014/main" id="{222601BC-52C1-B79A-415D-728004E9ADE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1919772" y="8811710"/>
            <a:ext cx="15207549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371600">
              <a:buClr>
                <a:srgbClr val="000073"/>
              </a:buClr>
              <a:defRPr/>
            </a:pPr>
            <a:r>
              <a:rPr lang="de-DE" sz="1350">
                <a:solidFill>
                  <a:srgbClr val="23272D"/>
                </a:solidFill>
                <a:latin typeface="Verdana"/>
              </a:rPr>
              <a:t>Mehrfachnennungen möglich, Angaben in %; Städtedurchschnitt (n 2024 = 68.451 in 107 Innenstädten; 2022: 111 Städte mit 68.651 Interviews; 2020: 107 Städte mit 57.863 Interviews), bei Zeitvergleichen ist zu beachten, dass sich teilnehmende Städte bisweilen unterscheiden und 2020 besondere Rahmenbedingungen galten </a:t>
            </a:r>
          </a:p>
          <a:p>
            <a:pPr defTabSz="1371600">
              <a:buClr>
                <a:srgbClr val="000073"/>
              </a:buClr>
              <a:defRPr/>
            </a:pPr>
            <a:r>
              <a:rPr lang="de-DE" sz="1350">
                <a:solidFill>
                  <a:srgbClr val="23272D"/>
                </a:solidFill>
                <a:latin typeface="Verdana"/>
              </a:rPr>
              <a:t>*Das Item ,Verweilen‘/Sightseeing wurde 2020 nicht einzeln abgefragt</a:t>
            </a:r>
          </a:p>
        </p:txBody>
      </p:sp>
      <p:sp>
        <p:nvSpPr>
          <p:cNvPr id="16" name="Hinweise, Fallzahl">
            <a:extLst>
              <a:ext uri="{FF2B5EF4-FFF2-40B4-BE49-F238E27FC236}">
                <a16:creationId xmlns:a16="http://schemas.microsoft.com/office/drawing/2014/main" id="{DA47A063-9D8B-E8A1-6469-4237268F0CD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1268691" y="8811710"/>
            <a:ext cx="530493" cy="5405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371600">
              <a:buClr>
                <a:srgbClr val="000073"/>
              </a:buClr>
              <a:defRPr/>
            </a:pPr>
            <a:r>
              <a:rPr lang="de-DE" sz="1350" b="1">
                <a:solidFill>
                  <a:srgbClr val="23272D"/>
                </a:solidFill>
                <a:latin typeface="Verdana"/>
              </a:rPr>
              <a:t>INFO</a:t>
            </a:r>
          </a:p>
        </p:txBody>
      </p:sp>
      <p:sp>
        <p:nvSpPr>
          <p:cNvPr id="2" name="Foliennummernplatzhalter 18">
            <a:extLst>
              <a:ext uri="{FF2B5EF4-FFF2-40B4-BE49-F238E27FC236}">
                <a16:creationId xmlns:a16="http://schemas.microsoft.com/office/drawing/2014/main" id="{905DB70F-18A0-D67E-30BC-1DE9357D50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136015" y="9761477"/>
            <a:ext cx="540000" cy="270000"/>
          </a:xfrm>
        </p:spPr>
        <p:txBody>
          <a:bodyPr/>
          <a:lstStyle/>
          <a:p>
            <a:pPr defTabSz="1371600">
              <a:defRPr/>
            </a:pPr>
            <a:fld id="{8FF9B0DE-3FEB-4AA0-B465-B80EF7C1333D}" type="slidenum">
              <a:rPr lang="de-DE">
                <a:latin typeface="Verdana"/>
              </a:rPr>
              <a:pPr defTabSz="1371600">
                <a:defRPr/>
              </a:pPr>
              <a:t>7</a:t>
            </a:fld>
            <a:endParaRPr lang="de-DE">
              <a:latin typeface="Verdana"/>
            </a:endParaRPr>
          </a:p>
        </p:txBody>
      </p:sp>
      <p:sp>
        <p:nvSpPr>
          <p:cNvPr id="4" name="Fußzeilenplatzhalter 18">
            <a:extLst>
              <a:ext uri="{FF2B5EF4-FFF2-40B4-BE49-F238E27FC236}">
                <a16:creationId xmlns:a16="http://schemas.microsoft.com/office/drawing/2014/main" id="{F8DA0F73-F6A8-2EE0-A0DF-B4112FC6781F}"/>
              </a:ext>
            </a:extLst>
          </p:cNvPr>
          <p:cNvSpPr txBox="1">
            <a:spLocks/>
          </p:cNvSpPr>
          <p:nvPr/>
        </p:nvSpPr>
        <p:spPr>
          <a:xfrm>
            <a:off x="12384360" y="9761477"/>
            <a:ext cx="4753497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algn="r">
              <a:defRPr sz="900">
                <a:solidFill>
                  <a:srgbClr val="23272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endParaRPr lang="de-DE" sz="1350" dirty="0">
              <a:latin typeface="Verdana"/>
            </a:endParaRPr>
          </a:p>
        </p:txBody>
      </p:sp>
      <p:graphicFrame>
        <p:nvGraphicFramePr>
          <p:cNvPr id="8" name="Balken">
            <a:extLst>
              <a:ext uri="{FF2B5EF4-FFF2-40B4-BE49-F238E27FC236}">
                <a16:creationId xmlns:a16="http://schemas.microsoft.com/office/drawing/2014/main" id="{882D19F8-4D4E-1B62-26A5-E43623785C25}"/>
              </a:ext>
            </a:extLst>
          </p:cNvPr>
          <p:cNvGraphicFramePr>
            <a:graphicFrameLocks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26644157"/>
              </p:ext>
            </p:extLst>
          </p:nvPr>
        </p:nvGraphicFramePr>
        <p:xfrm>
          <a:off x="1152525" y="1940798"/>
          <a:ext cx="15768339" cy="661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platzhalter 4">
            <a:extLst>
              <a:ext uri="{FF2B5EF4-FFF2-40B4-BE49-F238E27FC236}">
                <a16:creationId xmlns:a16="http://schemas.microsoft.com/office/drawing/2014/main" id="{E036A9BD-9FC7-AB87-1982-CDE38183E1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82" y="9761476"/>
            <a:ext cx="11772378" cy="408110"/>
          </a:xfrm>
        </p:spPr>
        <p:txBody>
          <a:bodyPr/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Quelle: IFH KÖLN/ </a:t>
            </a:r>
            <a:r>
              <a:rPr lang="de-DE" dirty="0">
                <a:solidFill>
                  <a:srgbClr val="23272D"/>
                </a:solidFill>
              </a:rPr>
              <a:t>VITALE INNENSTÄDTE 2024</a:t>
            </a: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69DB5B-B411-1188-F4E1-19810A39ECF4}"/>
              </a:ext>
            </a:extLst>
          </p:cNvPr>
          <p:cNvSpPr/>
          <p:nvPr/>
        </p:nvSpPr>
        <p:spPr bwMode="gray">
          <a:xfrm>
            <a:off x="1727176" y="2263180"/>
            <a:ext cx="13177464" cy="17281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48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82786-A8F8-182B-17AD-DAA127341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29D461C-0EAC-BED6-8F50-8818540771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12384360" y="9761477"/>
            <a:ext cx="4753497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0" algn="r" defTabSz="1371600" rtl="0" eaLnBrk="1" latinLnBrk="0" hangingPunct="1">
              <a:defRPr sz="135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Verdana"/>
              </a:rPr>
              <a:t>IFH KÖLN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3520AF-045F-E1DF-B9CD-A19130B458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7136015" y="9761477"/>
            <a:ext cx="540000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0" algn="r" defTabSz="1371600" rtl="0" eaLnBrk="1" latinLnBrk="0" hangingPunct="1">
              <a:defRPr sz="135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F9B0DE-3FEB-4AA0-B465-B80EF7C1333D}" type="slidenum">
              <a:rPr lang="de-DE">
                <a:latin typeface="Verdana"/>
              </a:rPr>
              <a:pPr/>
              <a:t>8</a:t>
            </a:fld>
            <a:endParaRPr lang="de-DE">
              <a:latin typeface="Verdana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C7674C-A84C-30F7-96C7-F878BD1DB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82" y="9761476"/>
            <a:ext cx="11772378" cy="408110"/>
          </a:xfrm>
        </p:spPr>
        <p:txBody>
          <a:bodyPr/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Quelle: IFH KÖLN/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Handelszenario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2030+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7FD17D8-A224-B1CD-7DC8-2355A632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Einzelhandel im Trend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6035CF9-2D9F-A37E-3557-A29FD31C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7" t="19454" r="12000" b="5822"/>
          <a:stretch>
            <a:fillRect/>
          </a:stretch>
        </p:blipFill>
        <p:spPr>
          <a:xfrm>
            <a:off x="742962" y="1239227"/>
            <a:ext cx="16573488" cy="8009124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9A154AB-B80A-4048-836C-D3D8BE98C241}"/>
              </a:ext>
            </a:extLst>
          </p:cNvPr>
          <p:cNvSpPr/>
          <p:nvPr/>
        </p:nvSpPr>
        <p:spPr bwMode="gray">
          <a:xfrm>
            <a:off x="15204857" y="9110282"/>
            <a:ext cx="1797483" cy="270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D4F4174-E75D-3EF6-19B9-540340B600BD}"/>
              </a:ext>
            </a:extLst>
          </p:cNvPr>
          <p:cNvSpPr/>
          <p:nvPr/>
        </p:nvSpPr>
        <p:spPr bwMode="gray">
          <a:xfrm>
            <a:off x="14512739" y="2423891"/>
            <a:ext cx="2848494" cy="584745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B5ABB92-94B1-41C4-521F-F84891999001}"/>
              </a:ext>
            </a:extLst>
          </p:cNvPr>
          <p:cNvSpPr/>
          <p:nvPr/>
        </p:nvSpPr>
        <p:spPr bwMode="gray">
          <a:xfrm>
            <a:off x="742962" y="1290506"/>
            <a:ext cx="16663053" cy="9952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  <p:pic>
        <p:nvPicPr>
          <p:cNvPr id="18" name="IFH#titel">
            <a:extLst>
              <a:ext uri="{FF2B5EF4-FFF2-40B4-BE49-F238E27FC236}">
                <a16:creationId xmlns:a16="http://schemas.microsoft.com/office/drawing/2014/main" id="{833505D7-E3C9-8B94-C6B2-1CFF633406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806"/>
          <a:stretch>
            <a:fillRect/>
          </a:stretch>
        </p:blipFill>
        <p:spPr>
          <a:xfrm>
            <a:off x="14761109" y="8136350"/>
            <a:ext cx="1113143" cy="27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2BB78E-CC84-3B63-7A62-41FB1215EC25}"/>
              </a:ext>
            </a:extLst>
          </p:cNvPr>
          <p:cNvSpPr txBox="1"/>
          <p:nvPr/>
        </p:nvSpPr>
        <p:spPr bwMode="gray">
          <a:xfrm>
            <a:off x="1152525" y="1454787"/>
            <a:ext cx="934402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de-DE" sz="2700" b="1" dirty="0">
                <a:solidFill>
                  <a:srgbClr val="2327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Anzahl Verkaufsstellen weiter rückläufig</a:t>
            </a:r>
            <a:endParaRPr lang="de-DE" sz="2700" b="1" dirty="0">
              <a:solidFill>
                <a:srgbClr val="2327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101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7A5C1-760E-21C8-81FE-67724CF7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49FD1E-4A0D-3A02-1C33-4FE0FD4676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12384360" y="9761477"/>
            <a:ext cx="4753497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0" algn="r" defTabSz="1371600" rtl="0" eaLnBrk="1" latinLnBrk="0" hangingPunct="1">
              <a:defRPr sz="135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Verdana"/>
              </a:rPr>
              <a:t>IFH KÖLN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4D9D37-66B9-76C2-9CA4-A43D696E7A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7136015" y="9761477"/>
            <a:ext cx="540000" cy="2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0" algn="r" defTabSz="1371600" rtl="0" eaLnBrk="1" latinLnBrk="0" hangingPunct="1">
              <a:defRPr sz="1350" kern="1200">
                <a:solidFill>
                  <a:srgbClr val="23272D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F9B0DE-3FEB-4AA0-B465-B80EF7C1333D}" type="slidenum">
              <a:rPr lang="de-DE">
                <a:latin typeface="Verdana"/>
              </a:rPr>
              <a:pPr/>
              <a:t>9</a:t>
            </a:fld>
            <a:endParaRPr lang="de-DE">
              <a:latin typeface="Verdana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688216E-1125-35A9-BED0-59505C4138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82" y="9761476"/>
            <a:ext cx="11772378" cy="408110"/>
          </a:xfrm>
        </p:spPr>
        <p:txBody>
          <a:bodyPr/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Quelle: IFH KÖLN /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Handelszenario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2030+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33D8ED1-FA44-7521-F9FF-1A2FC18F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Einzelhandel 2025: Konsumstimmung weiter verhalten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691A7B0C-DC75-7863-CD01-F0413FE22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8800" y="264320"/>
            <a:ext cx="14630400" cy="97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de-DE" sz="2700">
              <a:solidFill>
                <a:srgbClr val="23272D"/>
              </a:solidFill>
              <a:latin typeface="Verdana"/>
            </a:endParaRPr>
          </a:p>
        </p:txBody>
      </p:sp>
      <p:pic>
        <p:nvPicPr>
          <p:cNvPr id="13" name="Grafik 12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BAD10227-166D-F087-C327-4C62A5FD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7" t="10174"/>
          <a:stretch>
            <a:fillRect/>
          </a:stretch>
        </p:blipFill>
        <p:spPr>
          <a:xfrm>
            <a:off x="786654" y="1060820"/>
            <a:ext cx="16166727" cy="833879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C46D5799-2D64-6BA4-8ED7-8FEB89957ACD}"/>
              </a:ext>
            </a:extLst>
          </p:cNvPr>
          <p:cNvSpPr/>
          <p:nvPr/>
        </p:nvSpPr>
        <p:spPr bwMode="gray">
          <a:xfrm>
            <a:off x="14975510" y="9027287"/>
            <a:ext cx="1797483" cy="270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DE" sz="2100" dirty="0">
              <a:solidFill>
                <a:srgbClr val="23272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3398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d67c71d-59e6-44a4-a4df-3429ef07478c"/>
  <p:tag name="MIO_EKGUID" val="ea0475ea-e122-40de-897c-f576438aa322"/>
  <p:tag name="MIO_UPDATE" val="True"/>
  <p:tag name="MIO_VERSION" val="07.08.2018 12:36:25"/>
  <p:tag name="MIO_DBID" val="8AAC7329-87DD-45CB-A7BE-71EFDF246178"/>
  <p:tag name="MIO_LASTDOWNLOADED" val="14.12.2018 12:20:38"/>
  <p:tag name="MIO_OBJECTNAME" val="Balken"/>
  <p:tag name="MIO_LASTEDITORNAME" val="Anna Werth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c3437c5-5626-49d7-ad57-85b77c9f3e3e"/>
  <p:tag name="MIO_GUID" val="153d1166-6745-4eb6-a029-3e962c6291db"/>
  <p:tag name="MIO_UPDATE" val="True"/>
  <p:tag name="MIO_VERSION" val="11.09.2020 11:19:53"/>
  <p:tag name="MIO_DBID" val="8AAC7329-87DD-45CB-A7BE-71EFDF246178"/>
  <p:tag name="MIO_LASTDOWNLOADED" val="15.09.2020 09:02:42"/>
  <p:tag name="MIO_OBJECTNAME" val="IFH#titel"/>
  <p:tag name="MIO_LASTEDITORNAME" val="Michael Merten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06.10.2020 15:41:37"/>
  <p:tag name="MIO_OBJECTNAME" val="Frage | unten"/>
  <p:tag name="MIO_LASTEDITORNAME" val="Michael Merten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06.10.2020 15:41:37"/>
  <p:tag name="MIO_OBJECTNAME" val="Frage | unten"/>
  <p:tag name="MIO_LASTEDITORNAME" val="Michael Merten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01.10.2020 12:19:18"/>
  <p:tag name="MIO_DBID" val="8AAC7329-87DD-45CB-A7BE-71EFDF246178"/>
  <p:tag name="MIO_LASTDOWNLOADED" val="06.10.2020 15:41:48"/>
  <p:tag name="MIO_OBJECTNAME" val="Hinweise, Fallzahl"/>
  <p:tag name="MIO_LASTEDITORNAME" val="Michael Merten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01.10.2020 12:19:18"/>
  <p:tag name="MIO_DBID" val="8AAC7329-87DD-45CB-A7BE-71EFDF246178"/>
  <p:tag name="MIO_LASTDOWNLOADED" val="06.10.2020 15:41:48"/>
  <p:tag name="MIO_OBJECTNAME" val="Hinweise, Fallzahl"/>
  <p:tag name="MIO_LASTEDITORNAME" val="Michael Merten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d67c71d-59e6-44a4-a4df-3429ef07478c"/>
  <p:tag name="MIO_EKGUID" val="ea0475ea-e122-40de-897c-f576438aa322"/>
  <p:tag name="MIO_UPDATE" val="True"/>
  <p:tag name="MIO_VERSION" val="07.08.2018 12:36:25"/>
  <p:tag name="MIO_DBID" val="8AAC7329-87DD-45CB-A7BE-71EFDF246178"/>
  <p:tag name="MIO_LASTDOWNLOADED" val="14.12.2018 12:20:38"/>
  <p:tag name="MIO_OBJECTNAME" val="Balken"/>
  <p:tag name="MIO_LASTEDITORNAME" val="Anna Werth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06.10.2020 15:41:37"/>
  <p:tag name="MIO_OBJECTNAME" val="Frage | unten"/>
  <p:tag name="MIO_LASTEDITORNAME" val="Michael Merten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06.10.2020 15:41:37"/>
  <p:tag name="MIO_OBJECTNAME" val="Frage | unten"/>
  <p:tag name="MIO_LASTEDITORNAME" val="Michael Merten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01.10.2020 12:19:18"/>
  <p:tag name="MIO_DBID" val="8AAC7329-87DD-45CB-A7BE-71EFDF246178"/>
  <p:tag name="MIO_LASTDOWNLOADED" val="06.10.2020 15:41:48"/>
  <p:tag name="MIO_OBJECTNAME" val="Hinweise, Fallzahl"/>
  <p:tag name="MIO_LASTEDITORNAME" val="Michael Mert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True"/>
  <p:tag name="MIO_CD_LAYOUT_VALID_AREA" val="False"/>
  <p:tag name="MIO_EMBED_FONT" val="False"/>
  <p:tag name="MIO_MATCH_COLOR_SCHEME" val="False"/>
  <p:tag name="MIO_NUMBER_OF_VALID_LAYOUTS" val="16"/>
  <p:tag name="MIO_HDS" val="True"/>
  <p:tag name="MIO_SKIPVERSION" val="01.01.0001 00:00:00"/>
  <p:tag name="MIO_EKGUID" val="ec529d2b-4e86-45ed-9c9b-3bf96610d479"/>
  <p:tag name="MIO_UPDATE" val="True"/>
  <p:tag name="MIO_VERSION" val="19.11.2021 11:03:01"/>
  <p:tag name="MIO_DBID" val="8AAC7329-87DD-45CB-A7BE-71EFDF246178"/>
  <p:tag name="MIO_LASTDOWNLOADED" val="24.11.2021 09:23:25.265"/>
  <p:tag name="MIO_OBJECTNAME" val="IFH KÖLN"/>
  <p:tag name="MIO_LASTEDITORNAME" val="Anna Werth"/>
  <p:tag name="MIO_CDID" val="2df994f3-c259-4b6d-9456-3b39ef93d37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01.10.2020 12:19:18"/>
  <p:tag name="MIO_DBID" val="8AAC7329-87DD-45CB-A7BE-71EFDF246178"/>
  <p:tag name="MIO_LASTDOWNLOADED" val="06.10.2020 15:41:48"/>
  <p:tag name="MIO_OBJECTNAME" val="Hinweise, Fallzahl"/>
  <p:tag name="MIO_LASTEDITORNAME" val="Michael Merten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d67c71d-59e6-44a4-a4df-3429ef07478c"/>
  <p:tag name="MIO_EKGUID" val="ea0475ea-e122-40de-897c-f576438aa322"/>
  <p:tag name="MIO_UPDATE" val="True"/>
  <p:tag name="MIO_VERSION" val="07.08.2018 12:36:25"/>
  <p:tag name="MIO_DBID" val="8AAC7329-87DD-45CB-A7BE-71EFDF246178"/>
  <p:tag name="MIO_LASTDOWNLOADED" val="14.12.2018 12:20:38"/>
  <p:tag name="MIO_OBJECTNAME" val="Balken"/>
  <p:tag name="MIO_LASTEDITORNAME" val="Anna Werth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a2cbf82-0edf-48ff-a0d0-f20d3f1e642f"/>
  <p:tag name="MIO_GUID" val="66f48743-b87a-4c43-aa76-526cfec79d8d"/>
  <p:tag name="MIO_UPDATE" val="True"/>
  <p:tag name="MIO_VERSION" val="02.11.2020 10:28:24"/>
  <p:tag name="MIO_DBID" val="8AAC7329-87DD-45CB-A7BE-71EFDF246178"/>
  <p:tag name="MIO_LASTDOWNLOADED" val="10.11.2020 09:25:12"/>
  <p:tag name="MIO_OBJECTNAME" val="Textfeld"/>
  <p:tag name="MIO_LASTEDITORNAME" val="Michael Merten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24.09.2020 13:23:04"/>
  <p:tag name="MIO_DBID" val="8AAC7329-87DD-45CB-A7BE-71EFDF246178"/>
  <p:tag name="MIO_LASTDOWNLOADED" val="24.09.2020 15:23:27"/>
  <p:tag name="MIO_OBJECTNAME" val="Hinweise, Fallzahl"/>
  <p:tag name="MIO_LASTEDITORNAME" val="Michael Merten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10.11.2020 09:52:45"/>
  <p:tag name="MIO_OBJECTNAME" val="Frage | unten"/>
  <p:tag name="MIO_LASTEDITORNAME" val="Michael Merten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10.11.2020 09:52:45"/>
  <p:tag name="MIO_OBJECTNAME" val="Frage | unten"/>
  <p:tag name="MIO_LASTEDITORNAME" val="Michael Merten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24.09.2020 13:23:04"/>
  <p:tag name="MIO_DBID" val="8AAC7329-87DD-45CB-A7BE-71EFDF246178"/>
  <p:tag name="MIO_LASTDOWNLOADED" val="24.09.2020 15:23:27"/>
  <p:tag name="MIO_OBJECTNAME" val="Hinweise, Fallzahl"/>
  <p:tag name="MIO_LASTEDITORNAME" val="Michael Merte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8"/>
  <p:tag name="MIO_SHOW_DATE" val="False"/>
  <p:tag name="MIO_SHOW_FOOTER" val="False"/>
  <p:tag name="MIO_SHOW_PAGENUMBER" val="True"/>
  <p:tag name="MIO_AVOID_BLANK_LAYOUT" val="True"/>
  <p:tag name="MIO_CD_LAYOUT_VALID_AREA" val="False"/>
  <p:tag name="MIO_NUMBER_OF_VALID_LAYOUTS" val="11"/>
  <p:tag name="MIO_HDS" val="True"/>
  <p:tag name="MIO_SKIPVERSION" val="01.01.0001 00:00:00"/>
  <p:tag name="MIO_EKGUID" val="eb45c695-fe86-4a63-b9d7-b9e9d33f1702"/>
  <p:tag name="MIO_UPDATE" val="True"/>
  <p:tag name="MIO_VERSION" val="21.01.2020 11:19:45"/>
  <p:tag name="MIO_DBID" val="8AAC7329-87DD-45CB-A7BE-71EFDF246178"/>
  <p:tag name="MIO_LASTDOWNLOADED" val="11.02.2020 14:41:46"/>
  <p:tag name="MIO_OBJECTNAME" val="IFH | 16:9"/>
  <p:tag name="MIO_LASTEDITORNAME" val="Anna Werth"/>
  <p:tag name="MIO_CDID" val="d30371fb-bd2b-4816-a0ce-bd6a1479ab6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2385206-1f25-48bc-80b2-bc32b3541311"/>
  <p:tag name="MIO_GUID" val="b629362a-d145-4e1f-a62d-bde725d9f89b"/>
  <p:tag name="MIO_UPDATE" val="True"/>
  <p:tag name="MIO_VERSION" val="11.09.2020 11:19:07"/>
  <p:tag name="MIO_DBID" val="8AAC7329-87DD-45CB-A7BE-71EFDF246178"/>
  <p:tag name="MIO_LASTDOWNLOADED" val="15.09.2020 09:02:18"/>
  <p:tag name="MIO_OBJECTNAME" val="IFH#klein"/>
  <p:tag name="MIO_LASTEDITORNAME" val="Michael Merten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c3437c5-5626-49d7-ad57-85b77c9f3e3e"/>
  <p:tag name="MIO_GUID" val="153d1166-6745-4eb6-a029-3e962c6291db"/>
  <p:tag name="MIO_UPDATE" val="True"/>
  <p:tag name="MIO_VERSION" val="11.09.2020 11:19:53"/>
  <p:tag name="MIO_DBID" val="8AAC7329-87DD-45CB-A7BE-71EFDF246178"/>
  <p:tag name="MIO_LASTDOWNLOADED" val="15.09.2020 09:02:42"/>
  <p:tag name="MIO_OBJECTNAME" val="IFH#titel"/>
  <p:tag name="MIO_LASTEDITORNAME" val="Michael Merten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06.10.2020 15:41:37"/>
  <p:tag name="MIO_OBJECTNAME" val="Frage | unten"/>
  <p:tag name="MIO_LASTEDITORNAME" val="Michael Merte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ea8653c-881d-4faf-aa1c-ba1d947c6248"/>
  <p:tag name="MIO_EKGUID" val="149b05b4-63a1-4644-a86f-f9a8c0813576"/>
  <p:tag name="MIO_UPDATE" val="True"/>
  <p:tag name="MIO_VERSION" val="01.10.2020 12:18:40"/>
  <p:tag name="MIO_DBID" val="8AAC7329-87DD-45CB-A7BE-71EFDF246178"/>
  <p:tag name="MIO_LASTDOWNLOADED" val="06.10.2020 15:41:37"/>
  <p:tag name="MIO_OBJECTNAME" val="Frage | unten"/>
  <p:tag name="MIO_LASTEDITORNAME" val="Michael Merten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01.10.2020 12:19:18"/>
  <p:tag name="MIO_DBID" val="8AAC7329-87DD-45CB-A7BE-71EFDF246178"/>
  <p:tag name="MIO_LASTDOWNLOADED" val="06.10.2020 15:41:48"/>
  <p:tag name="MIO_OBJECTNAME" val="Hinweise, Fallzahl"/>
  <p:tag name="MIO_LASTEDITORNAME" val="Michael Merte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8d2ea36-b50a-4d8d-9fbd-c18ae9cc8333"/>
  <p:tag name="MIO_EKGUID" val="d5e7754a-426a-4a1c-bf83-aa66099fa098"/>
  <p:tag name="MIO_UPDATE" val="True"/>
  <p:tag name="MIO_VERSION" val="01.10.2020 12:19:18"/>
  <p:tag name="MIO_DBID" val="8AAC7329-87DD-45CB-A7BE-71EFDF246178"/>
  <p:tag name="MIO_LASTDOWNLOADED" val="06.10.2020 15:41:48"/>
  <p:tag name="MIO_OBJECTNAME" val="Hinweise, Fallzahl"/>
  <p:tag name="MIO_LASTEDITORNAME" val="Michael Mertens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dtretter Präsentation Frankfurt" id="{ED349BB0-00E4-9D44-B285-798DF7B4A4A6}" vid="{B21953A1-8905-3044-83F1-2C6ECC0A254C}"/>
    </a:ext>
  </a:extLst>
</a:theme>
</file>

<file path=ppt/theme/theme2.xml><?xml version="1.0" encoding="utf-8"?>
<a:theme xmlns:a="http://schemas.openxmlformats.org/drawingml/2006/main" name="IFH_Draft1">
  <a:themeElements>
    <a:clrScheme name="IFH KÖLN">
      <a:dk1>
        <a:srgbClr val="23272D"/>
      </a:dk1>
      <a:lt1>
        <a:srgbClr val="FFFFFF"/>
      </a:lt1>
      <a:dk2>
        <a:srgbClr val="424852"/>
      </a:dk2>
      <a:lt2>
        <a:srgbClr val="E1E5E8"/>
      </a:lt2>
      <a:accent1>
        <a:srgbClr val="000073"/>
      </a:accent1>
      <a:accent2>
        <a:srgbClr val="29B6F6"/>
      </a:accent2>
      <a:accent3>
        <a:srgbClr val="9575CD"/>
      </a:accent3>
      <a:accent4>
        <a:srgbClr val="4DB6AC"/>
      </a:accent4>
      <a:accent5>
        <a:srgbClr val="FFA98F"/>
      </a:accent5>
      <a:accent6>
        <a:srgbClr val="575F6A"/>
      </a:accent6>
      <a:hlink>
        <a:srgbClr val="000073"/>
      </a:hlink>
      <a:folHlink>
        <a:srgbClr val="00007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accent1"/>
          </a:solidFill>
        </a:ln>
      </a:spPr>
      <a:bodyPr rtlCol="0" anchor="ctr"/>
      <a:lstStyle>
        <a:defPPr algn="ctr"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buClr>
            <a:schemeClr val="accent1"/>
          </a:buClr>
          <a:buFont typeface="Wingdings 2" panose="05020102010507070707" pitchFamily="18" charset="2"/>
          <a:buChar char=""/>
          <a:defRPr sz="1400" dirty="0" err="1"/>
        </a:defPPr>
      </a:lstStyle>
    </a:txDef>
  </a:objectDefaults>
  <a:extraClrSchemeLst/>
  <a:custClrLst>
    <a:custClr>
      <a:srgbClr val="EFFA5C"/>
    </a:custClr>
    <a:custClr>
      <a:srgbClr val="EEB500"/>
    </a:custClr>
    <a:custClr>
      <a:srgbClr val="D47358"/>
    </a:custClr>
    <a:custClr>
      <a:srgbClr val="C39BE1"/>
    </a:custClr>
    <a:custClr>
      <a:srgbClr val="7E26A6"/>
    </a:custClr>
  </a:custClrLst>
  <a:extLst>
    <a:ext uri="{05A4C25C-085E-4340-85A3-A5531E510DB2}">
      <thm15:themeFamily xmlns:thm15="http://schemas.microsoft.com/office/thememl/2012/main" name="Default Theme" id="{99649F39-7697-4335-AB9F-CB6AE3B1CB93}" vid="{EDB766A7-9568-457B-9268-36BF41B3C24B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1311</Words>
  <Application>Microsoft Office PowerPoint</Application>
  <PresentationFormat>Benutzerdefiniert</PresentationFormat>
  <Paragraphs>302</Paragraphs>
  <Slides>41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54" baseType="lpstr">
      <vt:lpstr>Calibri Light</vt:lpstr>
      <vt:lpstr>Aptos</vt:lpstr>
      <vt:lpstr>CompatilDatevW01</vt:lpstr>
      <vt:lpstr>Segoe UI</vt:lpstr>
      <vt:lpstr>Calibri</vt:lpstr>
      <vt:lpstr>Wingdings 2</vt:lpstr>
      <vt:lpstr>Arial</vt:lpstr>
      <vt:lpstr>Verdana</vt:lpstr>
      <vt:lpstr>IBM Plex Sans</vt:lpstr>
      <vt:lpstr>Montaser Arabic Ultra-Bold</vt:lpstr>
      <vt:lpstr>Montserrat Light</vt:lpstr>
      <vt:lpstr>Office</vt:lpstr>
      <vt:lpstr>IFH_Draft1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Handel &amp; Gastronomie: Top-INNENSTADT-Besuchsmotive</vt:lpstr>
      <vt:lpstr>Einzelhandel im Trend</vt:lpstr>
      <vt:lpstr>Einzelhandel 2025: Konsumstimmung weiter verhalten</vt:lpstr>
      <vt:lpstr>Gastronomie im Trend </vt:lpstr>
      <vt:lpstr>Gastronomie 2025</vt:lpstr>
      <vt:lpstr>PowerPoint-Präsentation</vt:lpstr>
      <vt:lpstr>Besuchererwartungen: Maßnahmenrelevanz (T0p 10)</vt:lpstr>
      <vt:lpstr>PowerPoint-Präsentation</vt:lpstr>
      <vt:lpstr>Niederschwellige Angebote schaffen – HOMie in Homburg</vt:lpstr>
      <vt:lpstr>PowerPoint-Präsentation</vt:lpstr>
      <vt:lpstr>PowerPoint-Präsentation</vt:lpstr>
      <vt:lpstr>PowerPoint-Präsentation</vt:lpstr>
      <vt:lpstr>Besuchererwartungen: Maßnahmenrelevanz (T0p 10)</vt:lpstr>
      <vt:lpstr>PowerPoint-Präsentation</vt:lpstr>
      <vt:lpstr>PowerPoint-Präsentation</vt:lpstr>
      <vt:lpstr>FOKUS im Handeln RICHTIG GESETZT?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Wirkungskette eines Leerstands aus Kommunensicht</vt:lpstr>
      <vt:lpstr>Mindereinnahmen durch Wirkungskette des Leerstands</vt:lpstr>
      <vt:lpstr>Zusätzliche Folgekosten schwer zu beziffern</vt:lpstr>
      <vt:lpstr>Wirkungskette eines Leerstands aus Kommunensicht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Meyer</dc:creator>
  <cp:lastModifiedBy>Stefan Mueller-Schleipen</cp:lastModifiedBy>
  <cp:revision>25</cp:revision>
  <dcterms:created xsi:type="dcterms:W3CDTF">2025-11-03T09:07:25Z</dcterms:created>
  <dcterms:modified xsi:type="dcterms:W3CDTF">2026-01-26T20:33:53Z</dcterms:modified>
  <dc:identifier>DAG3WEtI0gE</dc:identifier>
</cp:coreProperties>
</file>