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1" r:id="rId4"/>
    <p:sldId id="304" r:id="rId5"/>
    <p:sldId id="309" r:id="rId6"/>
    <p:sldId id="310" r:id="rId7"/>
    <p:sldId id="307" r:id="rId8"/>
    <p:sldId id="314" r:id="rId9"/>
    <p:sldId id="315" r:id="rId10"/>
    <p:sldId id="316" r:id="rId11"/>
    <p:sldId id="305" r:id="rId12"/>
    <p:sldId id="312" r:id="rId13"/>
    <p:sldId id="313" r:id="rId14"/>
    <p:sldId id="311" r:id="rId15"/>
    <p:sldId id="308" r:id="rId16"/>
    <p:sldId id="302" r:id="rId17"/>
  </p:sldIdLst>
  <p:sldSz cx="20104100" cy="11309350"/>
  <p:notesSz cx="11309350" cy="2010410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kia Schulte" initials="S.S" lastIdx="1" clrIdx="0">
    <p:extLst>
      <p:ext uri="{19B8F6BF-5375-455C-9EA6-DF929625EA0E}">
        <p15:presenceInfo xmlns:p15="http://schemas.microsoft.com/office/powerpoint/2012/main" userId="Saskia Schul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73C"/>
    <a:srgbClr val="E9573D"/>
    <a:srgbClr val="E4E4E4"/>
    <a:srgbClr val="F5F5F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9" autoAdjust="0"/>
    <p:restoredTop sz="96327"/>
  </p:normalViewPr>
  <p:slideViewPr>
    <p:cSldViewPr>
      <p:cViewPr varScale="1">
        <p:scale>
          <a:sx n="70" d="100"/>
          <a:sy n="70" d="100"/>
        </p:scale>
        <p:origin x="224" y="36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0" d="100"/>
          <a:sy n="110" d="100"/>
        </p:scale>
        <p:origin x="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6405714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4F4445-7325-4057-AA1A-E8814977EDA1}" type="datetimeFigureOut">
              <a:rPr lang="de-DE"/>
              <a:t>17.12.25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-373063" y="2514600"/>
            <a:ext cx="12055476" cy="6783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1130578" y="9673900"/>
            <a:ext cx="9048194" cy="7918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6405714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6B9D254-202B-4674-A154-28AAEB03DBAD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9D254-202B-4674-A154-28AAEB03DBA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60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2813051" y="1984375"/>
            <a:ext cx="10134599" cy="2730500"/>
          </a:xfrm>
        </p:spPr>
        <p:txBody>
          <a:bodyPr lIns="0" anchor="b">
            <a:normAutofit/>
          </a:bodyPr>
          <a:lstStyle>
            <a:lvl1pPr algn="l">
              <a:defRPr sz="6000"/>
            </a:lvl1pPr>
          </a:lstStyle>
          <a:p>
            <a:pPr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24" name="Bildplatzhalter 22"/>
          <p:cNvSpPr>
            <a:spLocks noGrp="1"/>
          </p:cNvSpPr>
          <p:nvPr>
            <p:ph type="pic" sz="quarter" idx="10"/>
          </p:nvPr>
        </p:nvSpPr>
        <p:spPr bwMode="auto">
          <a:xfrm>
            <a:off x="13252450" y="1"/>
            <a:ext cx="6851651" cy="113093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813050" y="4986197"/>
            <a:ext cx="10134599" cy="2344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0" y="-3719"/>
            <a:ext cx="457200" cy="11309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l">
              <a:defRPr/>
            </a:pP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883CCCB-F70F-504C-BA9A-156007FA6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0" y="8004114"/>
            <a:ext cx="4495801" cy="1424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ollbild - He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6"/>
          <p:cNvSpPr>
            <a:spLocks noGrp="1"/>
          </p:cNvSpPr>
          <p:nvPr>
            <p:ph type="pic" sz="quarter" idx="11"/>
          </p:nvPr>
        </p:nvSpPr>
        <p:spPr bwMode="auto">
          <a:xfrm>
            <a:off x="0" y="1"/>
            <a:ext cx="20104100" cy="102428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de-DE" sz="2400"/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24">
            <a:extLst>
              <a:ext uri="{FF2B5EF4-FFF2-40B4-BE49-F238E27FC236}">
                <a16:creationId xmlns:a16="http://schemas.microsoft.com/office/drawing/2014/main" id="{3614BCE1-2047-E643-BD98-0505F24DAD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9143999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solidFill>
                  <a:schemeClr val="bg1"/>
                </a:solidFill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B39636-39F9-404A-9DAD-E24D9C08B37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3" name="Textplatzhalter 28">
            <a:extLst>
              <a:ext uri="{FF2B5EF4-FFF2-40B4-BE49-F238E27FC236}">
                <a16:creationId xmlns:a16="http://schemas.microsoft.com/office/drawing/2014/main" id="{EF551F22-79B4-5549-956C-60A25AE003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2" y="2458777"/>
            <a:ext cx="181916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solidFill>
                  <a:schemeClr val="bg1"/>
                </a:solidFill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1D1410-1E62-4447-BBF8-3B83670FDECB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79D22F1A-B542-7D41-8FBD-55D1FDBDAEF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tx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9" name="Gerader Verbinder 12">
            <a:extLst>
              <a:ext uri="{FF2B5EF4-FFF2-40B4-BE49-F238E27FC236}">
                <a16:creationId xmlns:a16="http://schemas.microsoft.com/office/drawing/2014/main" id="{2BF03AB5-8723-124F-8782-61852EC339C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306DD42D-F421-C940-942F-D9A7A1B44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2322CC2-B37C-2645-8730-88E1C0F9B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206" y="10331960"/>
            <a:ext cx="2699683" cy="8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ischenfolie 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Bildplatzhalter 6"/>
          <p:cNvSpPr>
            <a:spLocks noGrp="1"/>
          </p:cNvSpPr>
          <p:nvPr>
            <p:ph type="pic" sz="quarter" idx="11"/>
          </p:nvPr>
        </p:nvSpPr>
        <p:spPr bwMode="auto">
          <a:xfrm>
            <a:off x="0" y="0"/>
            <a:ext cx="15323385" cy="113093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de-DE" sz="2400"/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1"/>
          </p:nvPr>
        </p:nvSpPr>
        <p:spPr bwMode="auto">
          <a:xfrm>
            <a:off x="3594099" y="1387474"/>
            <a:ext cx="15358717" cy="29469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/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32"/>
          </p:nvPr>
        </p:nvSpPr>
        <p:spPr bwMode="auto">
          <a:xfrm>
            <a:off x="18620880" y="1387670"/>
            <a:ext cx="331936" cy="2946511"/>
          </a:xfrm>
          <a:custGeom>
            <a:avLst/>
            <a:gdLst>
              <a:gd name="connsiteX0" fmla="*/ 0 w 331936"/>
              <a:gd name="connsiteY0" fmla="*/ 0 h 2946511"/>
              <a:gd name="connsiteX1" fmla="*/ 331936 w 331936"/>
              <a:gd name="connsiteY1" fmla="*/ 0 h 2946511"/>
              <a:gd name="connsiteX2" fmla="*/ 331936 w 331936"/>
              <a:gd name="connsiteY2" fmla="*/ 2946511 h 2946511"/>
              <a:gd name="connsiteX3" fmla="*/ 0 w 331936"/>
              <a:gd name="connsiteY3" fmla="*/ 2946511 h 29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936" h="2946511" extrusionOk="0">
                <a:moveTo>
                  <a:pt x="0" y="0"/>
                </a:moveTo>
                <a:lnTo>
                  <a:pt x="331936" y="0"/>
                </a:lnTo>
                <a:lnTo>
                  <a:pt x="331936" y="2946511"/>
                </a:lnTo>
                <a:lnTo>
                  <a:pt x="0" y="29465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" name="Textplatzhalter 24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4431256" y="2335131"/>
            <a:ext cx="10892129" cy="1051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600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03162" y="10390586"/>
            <a:ext cx="2386730" cy="71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Layout - 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2"/>
          <p:cNvSpPr>
            <a:spLocks noGrp="1"/>
          </p:cNvSpPr>
          <p:nvPr>
            <p:ph type="pic" sz="quarter" idx="11"/>
          </p:nvPr>
        </p:nvSpPr>
        <p:spPr bwMode="auto">
          <a:xfrm>
            <a:off x="7197435" y="983298"/>
            <a:ext cx="12303415" cy="785857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7197433" y="9002907"/>
            <a:ext cx="12303416" cy="3048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35"/>
              </a:spcBef>
              <a:buNone/>
              <a:defRPr lang="de-DE" sz="1200" b="0">
                <a:solidFill>
                  <a:srgbClr val="333333"/>
                </a:solidFill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Bildtitel</a:t>
            </a:r>
            <a:endParaRPr dirty="0"/>
          </a:p>
        </p:txBody>
      </p:sp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92712B88-C8B6-B643-91A6-C11C347B7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5562599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912368F0-ADB4-7A43-9260-DD6290ABF5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6" name="Textplatzhalter 28">
            <a:extLst>
              <a:ext uri="{FF2B5EF4-FFF2-40B4-BE49-F238E27FC236}">
                <a16:creationId xmlns:a16="http://schemas.microsoft.com/office/drawing/2014/main" id="{3A368DC0-F984-1C42-ABCC-B4C2000C9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3" y="2458777"/>
            <a:ext cx="5562599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9956466B-A5EB-9642-9BBD-AB1EF0226FE9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26FC1A1E-C2F8-644B-A654-3D88F9FD8EE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8" name="Gerader Verbinder 12">
            <a:extLst>
              <a:ext uri="{FF2B5EF4-FFF2-40B4-BE49-F238E27FC236}">
                <a16:creationId xmlns:a16="http://schemas.microsoft.com/office/drawing/2014/main" id="{B5F8C6E6-2BBF-5749-BB90-DEFEABA7627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platzhalter 15">
            <a:extLst>
              <a:ext uri="{FF2B5EF4-FFF2-40B4-BE49-F238E27FC236}">
                <a16:creationId xmlns:a16="http://schemas.microsoft.com/office/drawing/2014/main" id="{3FAEE402-EF12-C340-8BE0-E126DD8BE7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D8429E99-1699-EC47-AB76-4AC608D23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Layout - Mittel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2"/>
          <p:cNvSpPr>
            <a:spLocks noGrp="1"/>
          </p:cNvSpPr>
          <p:nvPr>
            <p:ph type="pic" sz="quarter" idx="11"/>
          </p:nvPr>
        </p:nvSpPr>
        <p:spPr bwMode="auto">
          <a:xfrm>
            <a:off x="9975850" y="983298"/>
            <a:ext cx="9525000" cy="785857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975848" y="9002907"/>
            <a:ext cx="9525000" cy="3048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35"/>
              </a:spcBef>
              <a:buNone/>
              <a:defRPr lang="de-DE" sz="1200" b="0">
                <a:solidFill>
                  <a:srgbClr val="333333"/>
                </a:solidFill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Bildtitel</a:t>
            </a:r>
            <a:endParaRPr dirty="0"/>
          </a:p>
        </p:txBody>
      </p:sp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92712B88-C8B6-B643-91A6-C11C347B7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8361807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912368F0-ADB4-7A43-9260-DD6290ABF5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6" name="Textplatzhalter 28">
            <a:extLst>
              <a:ext uri="{FF2B5EF4-FFF2-40B4-BE49-F238E27FC236}">
                <a16:creationId xmlns:a16="http://schemas.microsoft.com/office/drawing/2014/main" id="{3A368DC0-F984-1C42-ABCC-B4C2000C9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3" y="2458777"/>
            <a:ext cx="83618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EFFBAB1-FAF6-BD46-92E7-B889A1F389DE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8CDF876B-C6A3-A044-811A-DE0A0B70ED1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7" name="Gerader Verbinder 12">
            <a:extLst>
              <a:ext uri="{FF2B5EF4-FFF2-40B4-BE49-F238E27FC236}">
                <a16:creationId xmlns:a16="http://schemas.microsoft.com/office/drawing/2014/main" id="{BCC3C755-9A55-7747-9B6E-3ACCE5A3FE1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2B659016-6410-E247-A332-955C39A05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A3BF7E2-2CF7-BA4D-B6A8-79D85E172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Layout - Klein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2"/>
          <p:cNvSpPr>
            <a:spLocks noGrp="1"/>
          </p:cNvSpPr>
          <p:nvPr>
            <p:ph type="pic" sz="quarter" idx="11"/>
          </p:nvPr>
        </p:nvSpPr>
        <p:spPr bwMode="auto">
          <a:xfrm>
            <a:off x="12566650" y="983298"/>
            <a:ext cx="6934200" cy="785857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12566648" y="9002907"/>
            <a:ext cx="6934200" cy="3048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35"/>
              </a:spcBef>
              <a:buNone/>
              <a:defRPr lang="de-DE" sz="1200" b="0">
                <a:solidFill>
                  <a:srgbClr val="333333"/>
                </a:solidFill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Bildtitel</a:t>
            </a:r>
            <a:endParaRPr dirty="0"/>
          </a:p>
        </p:txBody>
      </p:sp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92712B88-C8B6-B643-91A6-C11C347B7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10952606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912368F0-ADB4-7A43-9260-DD6290ABF5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6" name="Textplatzhalter 28">
            <a:extLst>
              <a:ext uri="{FF2B5EF4-FFF2-40B4-BE49-F238E27FC236}">
                <a16:creationId xmlns:a16="http://schemas.microsoft.com/office/drawing/2014/main" id="{3A368DC0-F984-1C42-ABCC-B4C2000C9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2" y="2458777"/>
            <a:ext cx="109526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FD942B4-1787-0340-9FE8-B9A0A9812FF1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24D02AF4-E49F-C640-8DA0-DD58ACDE8DE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7" name="Gerader Verbinder 12">
            <a:extLst>
              <a:ext uri="{FF2B5EF4-FFF2-40B4-BE49-F238E27FC236}">
                <a16:creationId xmlns:a16="http://schemas.microsoft.com/office/drawing/2014/main" id="{1E5BC7FF-0A45-7C46-99E0-DBFE51EEE2C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7ECC45E7-C007-CD41-870A-05A46615E1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7D48504A-140B-0946-838E-A46C0C316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6A6372D-B153-1D43-BE6D-69591B56BB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2813051" y="1984375"/>
            <a:ext cx="8915999" cy="2730500"/>
          </a:xfrm>
        </p:spPr>
        <p:txBody>
          <a:bodyPr lIns="0" anchor="b">
            <a:normAutofit/>
          </a:bodyPr>
          <a:lstStyle>
            <a:lvl1pPr algn="l">
              <a:defRPr sz="6000"/>
            </a:lvl1pPr>
          </a:lstStyle>
          <a:p>
            <a:pPr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49E2FBFA-FF60-2741-83B1-30C74CD382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2813051" y="5883275"/>
            <a:ext cx="8915999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endParaRPr dirty="0"/>
          </a:p>
        </p:txBody>
      </p:sp>
      <p:sp>
        <p:nvSpPr>
          <p:cNvPr id="10" name="Textplatzhalter 38">
            <a:extLst>
              <a:ext uri="{FF2B5EF4-FFF2-40B4-BE49-F238E27FC236}">
                <a16:creationId xmlns:a16="http://schemas.microsoft.com/office/drawing/2014/main" id="{65D0722D-861B-294D-88FF-F0E8237A2A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2813051" y="6844944"/>
            <a:ext cx="6705599" cy="33817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 typeface="Arial"/>
              <a:buNone/>
              <a:defRPr sz="2400">
                <a:latin typeface="+mn-lt"/>
              </a:defRPr>
            </a:lvl1pPr>
            <a:lvl2pPr marL="457200" indent="0">
              <a:buNone/>
              <a:defRPr sz="40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</a:lstStyle>
          <a:p>
            <a:pPr lvl="0">
              <a:defRPr/>
            </a:pPr>
            <a:r>
              <a:rPr lang="de-DE" dirty="0"/>
              <a:t>Kontaktinformationen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B2B545A-058D-2046-BB64-66F92001E92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auto">
          <a:xfrm>
            <a:off x="2411858" y="57838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2" name="Bildplatzhalter 22">
            <a:extLst>
              <a:ext uri="{FF2B5EF4-FFF2-40B4-BE49-F238E27FC236}">
                <a16:creationId xmlns:a16="http://schemas.microsoft.com/office/drawing/2014/main" id="{E939568D-6DAF-BC41-8731-EA70536905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11957050" y="0"/>
            <a:ext cx="8147050" cy="113093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92985E1-2F16-C745-A6DF-5575288C7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7852" y="2588268"/>
            <a:ext cx="4805446" cy="15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tzte 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43837F9-2F5D-D04B-B4ED-3D547706F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12" y="3713322"/>
            <a:ext cx="9046876" cy="2866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8C398DA-4E8A-2448-BC98-1F82B9084D57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DB2AD338-8B63-3A46-AC4C-0362E07760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18191606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1640F95-5626-C248-8549-2679622503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7A4BD9B3-DB7E-2D49-8D64-70E4ADBA2E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2" y="2458777"/>
            <a:ext cx="181916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1EA562D8-7A02-FD42-8B1B-B6D7C92731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14" name="Gerader Verbinder 12">
            <a:extLst>
              <a:ext uri="{FF2B5EF4-FFF2-40B4-BE49-F238E27FC236}">
                <a16:creationId xmlns:a16="http://schemas.microsoft.com/office/drawing/2014/main" id="{EC54CF47-7D1A-804B-BFF8-04346F7CF00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12A5CA70-7B30-D147-A1EA-4EFC29F42D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2DD698-0F25-754A-A555-8AFF591EBF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- Ke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DB2AD338-8B63-3A46-AC4C-0362E07760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18191606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1640F95-5626-C248-8549-2679622503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A0E5C16-33E6-9C4C-936B-1CEB25800E51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C2AC1BE-F30D-F846-8E96-1F89690516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3" name="Gerader Verbinder 12">
            <a:extLst>
              <a:ext uri="{FF2B5EF4-FFF2-40B4-BE49-F238E27FC236}">
                <a16:creationId xmlns:a16="http://schemas.microsoft.com/office/drawing/2014/main" id="{D07CB030-04E5-5B4E-A581-15185D5CAC6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9A43109C-46D4-2A4E-A7D3-A971058D96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A222B89-26ED-3A4A-A2DD-36734EB9F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-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DB2AD338-8B63-3A46-AC4C-0362E07760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18191606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1640F95-5626-C248-8549-2679622503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7A4BD9B3-DB7E-2D49-8D64-70E4ADBA2E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2" y="2458777"/>
            <a:ext cx="181916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7DDAC7D-F568-FC4D-8F1A-693C16F81C47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FA74F7F8-8580-8441-ACB5-BBECA3EB6B8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4" name="Gerader Verbinder 12">
            <a:extLst>
              <a:ext uri="{FF2B5EF4-FFF2-40B4-BE49-F238E27FC236}">
                <a16:creationId xmlns:a16="http://schemas.microsoft.com/office/drawing/2014/main" id="{DB9DB919-7449-7649-8092-1690B12A513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5">
            <a:extLst>
              <a:ext uri="{FF2B5EF4-FFF2-40B4-BE49-F238E27FC236}">
                <a16:creationId xmlns:a16="http://schemas.microsoft.com/office/drawing/2014/main" id="{7F1E7B1E-9872-254D-B23D-705646511F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FD83F519-8033-AB45-B4ED-130C66039A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9669622"/>
            <a:ext cx="20104100" cy="16397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151347" y="1438782"/>
            <a:ext cx="17800955" cy="8821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189527" y="1788039"/>
            <a:ext cx="15640644" cy="2185987"/>
          </a:xfrm>
        </p:spPr>
        <p:txBody>
          <a:bodyPr>
            <a:normAutofit/>
          </a:bodyPr>
          <a:lstStyle>
            <a:lvl1pPr marL="12700" algn="l" defTabSz="914400">
              <a:lnSpc>
                <a:spcPct val="100000"/>
              </a:lnSpc>
              <a:spcBef>
                <a:spcPts val="130"/>
              </a:spcBef>
              <a:buNone/>
              <a:defRPr lang="de-DE" sz="6000" spc="-1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/>
              <a:t>AGENDA</a:t>
            </a:r>
            <a:endParaRPr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273925" y="4568985"/>
            <a:ext cx="876382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01. </a:t>
            </a:r>
            <a:endParaRPr dirty="0"/>
          </a:p>
        </p:txBody>
      </p:sp>
      <p:sp>
        <p:nvSpPr>
          <p:cNvPr id="28" name="Textplatzhalter 2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4722" y="4568985"/>
            <a:ext cx="876382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02.</a:t>
            </a:r>
            <a:endParaRPr dirty="0"/>
          </a:p>
        </p:txBody>
      </p:sp>
      <p:sp>
        <p:nvSpPr>
          <p:cNvPr id="30" name="Textplatzhalter 2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3625706" y="4568985"/>
            <a:ext cx="876382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03.</a:t>
            </a:r>
            <a:endParaRPr dirty="0"/>
          </a:p>
        </p:txBody>
      </p:sp>
      <p:sp>
        <p:nvSpPr>
          <p:cNvPr id="34" name="Textplatzhalter 2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273925" y="6702585"/>
            <a:ext cx="876382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04.</a:t>
            </a:r>
            <a:endParaRPr dirty="0"/>
          </a:p>
        </p:txBody>
      </p:sp>
      <p:sp>
        <p:nvSpPr>
          <p:cNvPr id="35" name="Textplatzhalter 2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984722" y="6721475"/>
            <a:ext cx="876382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/>
              <a:t>05.</a:t>
            </a:r>
            <a:endParaRPr/>
          </a:p>
        </p:txBody>
      </p:sp>
      <p:sp>
        <p:nvSpPr>
          <p:cNvPr id="36" name="Textplatzhalter 2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3625706" y="6721475"/>
            <a:ext cx="876382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/>
              <a:t>06.</a:t>
            </a:r>
            <a:endParaRPr/>
          </a:p>
        </p:txBody>
      </p:sp>
      <p:sp>
        <p:nvSpPr>
          <p:cNvPr id="39" name="Textplatzhalter 3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01488" y="4511675"/>
            <a:ext cx="37338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 dirty="0"/>
              <a:t>Überbegriff 1</a:t>
            </a:r>
            <a:endParaRPr dirty="0"/>
          </a:p>
        </p:txBody>
      </p:sp>
      <p:sp>
        <p:nvSpPr>
          <p:cNvPr id="42" name="Textplatzhalter 4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501488" y="4991215"/>
            <a:ext cx="37338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45" name="Textplatzhalter 3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9142472" y="4511675"/>
            <a:ext cx="37338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 dirty="0"/>
              <a:t>Überbegriff 1</a:t>
            </a:r>
            <a:endParaRPr dirty="0"/>
          </a:p>
        </p:txBody>
      </p:sp>
      <p:sp>
        <p:nvSpPr>
          <p:cNvPr id="46" name="Textplatzhalter 4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9142472" y="4991215"/>
            <a:ext cx="37338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47" name="Textplatzhalter 3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4733044" y="4511675"/>
            <a:ext cx="37338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 dirty="0"/>
              <a:t>Überbegriff 1</a:t>
            </a:r>
            <a:endParaRPr dirty="0"/>
          </a:p>
        </p:txBody>
      </p:sp>
      <p:sp>
        <p:nvSpPr>
          <p:cNvPr id="48" name="Textplatzhalter 41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4733044" y="4991215"/>
            <a:ext cx="37338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56" name="Textplatzhalter 3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01488" y="6630155"/>
            <a:ext cx="37338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Überbegriff 1</a:t>
            </a:r>
            <a:endParaRPr/>
          </a:p>
        </p:txBody>
      </p:sp>
      <p:sp>
        <p:nvSpPr>
          <p:cNvPr id="57" name="Textplatzhalter 41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501488" y="7109695"/>
            <a:ext cx="37338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58" name="Textplatzhalter 38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9142472" y="6645275"/>
            <a:ext cx="37338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 dirty="0"/>
              <a:t>Überbegriff 1</a:t>
            </a:r>
            <a:endParaRPr dirty="0"/>
          </a:p>
        </p:txBody>
      </p:sp>
      <p:sp>
        <p:nvSpPr>
          <p:cNvPr id="59" name="Textplatzhalter 41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9142472" y="7124815"/>
            <a:ext cx="37338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60" name="Textplatzhalter 3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4733044" y="6645275"/>
            <a:ext cx="37338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Überbegriff 1</a:t>
            </a:r>
            <a:endParaRPr/>
          </a:p>
        </p:txBody>
      </p:sp>
      <p:sp>
        <p:nvSpPr>
          <p:cNvPr id="61" name="Textplatzhalter 41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4733044" y="7124815"/>
            <a:ext cx="37338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33"/>
          </p:nvPr>
        </p:nvSpPr>
        <p:spPr bwMode="auto">
          <a:xfrm>
            <a:off x="3307947" y="451167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4"/>
          </p:nvPr>
        </p:nvSpPr>
        <p:spPr bwMode="auto">
          <a:xfrm>
            <a:off x="9005344" y="451167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35"/>
          </p:nvPr>
        </p:nvSpPr>
        <p:spPr bwMode="auto">
          <a:xfrm>
            <a:off x="14648329" y="451167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36"/>
          </p:nvPr>
        </p:nvSpPr>
        <p:spPr bwMode="auto">
          <a:xfrm>
            <a:off x="3307947" y="664527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37"/>
          </p:nvPr>
        </p:nvSpPr>
        <p:spPr bwMode="auto">
          <a:xfrm>
            <a:off x="9005344" y="664527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38"/>
          </p:nvPr>
        </p:nvSpPr>
        <p:spPr bwMode="auto">
          <a:xfrm>
            <a:off x="14648329" y="664527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33" name="Textplatzhalter 15">
            <a:extLst>
              <a:ext uri="{FF2B5EF4-FFF2-40B4-BE49-F238E27FC236}">
                <a16:creationId xmlns:a16="http://schemas.microsoft.com/office/drawing/2014/main" id="{C3E10073-7D42-CE44-B208-309A009C97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61B29492-6DC9-5F4A-AF54-E6222DC35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A9ACE219-4B0B-4643-9F1F-6FC3ECF005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18191606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D23510B-96AC-EE46-921F-984D0C87A5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E009688A-ABC1-4B40-A945-E06C24A49C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2" y="2458777"/>
            <a:ext cx="181916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4312FBC-2071-1E44-928D-B38DFA89270F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ABE8243-401F-5C41-AC2A-E846DA1A5A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65F2F07-7B93-1B48-80C7-821BAC44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A9ACE219-4B0B-4643-9F1F-6FC3ECF005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18191606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D23510B-96AC-EE46-921F-984D0C87A5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E009688A-ABC1-4B40-A945-E06C24A49C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3" y="245877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9" name="Textplatzhalter 28">
            <a:extLst>
              <a:ext uri="{FF2B5EF4-FFF2-40B4-BE49-F238E27FC236}">
                <a16:creationId xmlns:a16="http://schemas.microsoft.com/office/drawing/2014/main" id="{F4F4F211-9F45-A040-9134-589444AC7E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09243" y="316460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2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0" name="Textplatzhalter 28">
            <a:extLst>
              <a:ext uri="{FF2B5EF4-FFF2-40B4-BE49-F238E27FC236}">
                <a16:creationId xmlns:a16="http://schemas.microsoft.com/office/drawing/2014/main" id="{D274BCD7-305A-3940-A5C5-F3AEC30A93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auto">
          <a:xfrm>
            <a:off x="1306514" y="387043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3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2DAF3F9A-9CF9-F345-A363-6FABED5F720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07272" y="457200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4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EDADDA2E-3546-264E-B19D-D059612739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auto">
          <a:xfrm>
            <a:off x="1307273" y="5276579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5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3" name="Textplatzhalter 28">
            <a:extLst>
              <a:ext uri="{FF2B5EF4-FFF2-40B4-BE49-F238E27FC236}">
                <a16:creationId xmlns:a16="http://schemas.microsoft.com/office/drawing/2014/main" id="{A5B11154-FFDF-8C40-B82F-8163D3FD33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auto">
          <a:xfrm>
            <a:off x="1306514" y="5986841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6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4" name="Textplatzhalter 28">
            <a:extLst>
              <a:ext uri="{FF2B5EF4-FFF2-40B4-BE49-F238E27FC236}">
                <a16:creationId xmlns:a16="http://schemas.microsoft.com/office/drawing/2014/main" id="{3BBED771-E93A-304A-BCCF-0047C427280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auto">
          <a:xfrm>
            <a:off x="1306513" y="6686543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7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5" name="Textplatzhalter 28">
            <a:extLst>
              <a:ext uri="{FF2B5EF4-FFF2-40B4-BE49-F238E27FC236}">
                <a16:creationId xmlns:a16="http://schemas.microsoft.com/office/drawing/2014/main" id="{BB44482A-EBDD-744F-BEC9-BF04DAD033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auto">
          <a:xfrm>
            <a:off x="1306513" y="7381723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8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6" name="Textplatzhalter 28">
            <a:extLst>
              <a:ext uri="{FF2B5EF4-FFF2-40B4-BE49-F238E27FC236}">
                <a16:creationId xmlns:a16="http://schemas.microsoft.com/office/drawing/2014/main" id="{E69FF6CF-2C52-574E-8418-AF34E95DF1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auto">
          <a:xfrm>
            <a:off x="1307847" y="8080085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9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7" name="Textplatzhalter 28">
            <a:extLst>
              <a:ext uri="{FF2B5EF4-FFF2-40B4-BE49-F238E27FC236}">
                <a16:creationId xmlns:a16="http://schemas.microsoft.com/office/drawing/2014/main" id="{1C875EF9-3F3E-5B4C-B989-F4A3FF48AD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auto">
          <a:xfrm>
            <a:off x="1306512" y="8791079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4638" indent="-274638" algn="l">
              <a:buClr>
                <a:schemeClr val="accent3"/>
              </a:buClr>
              <a:buSzPct val="100000"/>
              <a:buFont typeface="+mj-lt"/>
              <a:buAutoNum type="arabicPeriod" startAt="10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8" name="Textplatzhalter 28">
            <a:extLst>
              <a:ext uri="{FF2B5EF4-FFF2-40B4-BE49-F238E27FC236}">
                <a16:creationId xmlns:a16="http://schemas.microsoft.com/office/drawing/2014/main" id="{2C8214E9-4D7A-D341-8799-AF194F7AEE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auto">
          <a:xfrm>
            <a:off x="9671050" y="245877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1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19" name="Textplatzhalter 28">
            <a:extLst>
              <a:ext uri="{FF2B5EF4-FFF2-40B4-BE49-F238E27FC236}">
                <a16:creationId xmlns:a16="http://schemas.microsoft.com/office/drawing/2014/main" id="{D9862662-1DD6-F641-ADB5-B2E14C9AF72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auto">
          <a:xfrm>
            <a:off x="9671050" y="316460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2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20" name="Textplatzhalter 28">
            <a:extLst>
              <a:ext uri="{FF2B5EF4-FFF2-40B4-BE49-F238E27FC236}">
                <a16:creationId xmlns:a16="http://schemas.microsoft.com/office/drawing/2014/main" id="{D44B3EED-6896-6A4A-9051-00226EC9C7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auto">
          <a:xfrm>
            <a:off x="9671048" y="3873252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3"/>
              <a:tabLst>
                <a:tab pos="392113" algn="l"/>
                <a:tab pos="484188" algn="l"/>
                <a:tab pos="611188" algn="l"/>
              </a:tabLst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21" name="Textplatzhalter 28">
            <a:extLst>
              <a:ext uri="{FF2B5EF4-FFF2-40B4-BE49-F238E27FC236}">
                <a16:creationId xmlns:a16="http://schemas.microsoft.com/office/drawing/2014/main" id="{1CCD2B5C-48A4-B447-81CC-FDD0230511C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auto">
          <a:xfrm>
            <a:off x="9669079" y="4572007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4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28" name="Textplatzhalter 28">
            <a:extLst>
              <a:ext uri="{FF2B5EF4-FFF2-40B4-BE49-F238E27FC236}">
                <a16:creationId xmlns:a16="http://schemas.microsoft.com/office/drawing/2014/main" id="{113ED32C-9B93-A540-8001-C8E62FCEA12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auto">
          <a:xfrm>
            <a:off x="9669078" y="5273375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5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7E339A30-D713-D14A-9EE5-30EA8E8A50C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auto">
          <a:xfrm>
            <a:off x="9669077" y="5982020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6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30" name="Textplatzhalter 28">
            <a:extLst>
              <a:ext uri="{FF2B5EF4-FFF2-40B4-BE49-F238E27FC236}">
                <a16:creationId xmlns:a16="http://schemas.microsoft.com/office/drawing/2014/main" id="{0782CCC9-DB2E-C746-AFAE-313D9E8F03E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 bwMode="auto">
          <a:xfrm>
            <a:off x="9669076" y="6680775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7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31" name="Textplatzhalter 28">
            <a:extLst>
              <a:ext uri="{FF2B5EF4-FFF2-40B4-BE49-F238E27FC236}">
                <a16:creationId xmlns:a16="http://schemas.microsoft.com/office/drawing/2014/main" id="{B8D281B7-ECC0-CD48-B4EC-AA4A0DEAE9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auto">
          <a:xfrm>
            <a:off x="9669075" y="7380070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8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32" name="Textplatzhalter 28">
            <a:extLst>
              <a:ext uri="{FF2B5EF4-FFF2-40B4-BE49-F238E27FC236}">
                <a16:creationId xmlns:a16="http://schemas.microsoft.com/office/drawing/2014/main" id="{3E64F656-90A0-7D4A-9C6B-9215ABC832F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auto">
          <a:xfrm>
            <a:off x="9669074" y="8080085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19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33" name="Textplatzhalter 28">
            <a:extLst>
              <a:ext uri="{FF2B5EF4-FFF2-40B4-BE49-F238E27FC236}">
                <a16:creationId xmlns:a16="http://schemas.microsoft.com/office/drawing/2014/main" id="{3D6F830F-3EE0-A542-9F37-6C2C96C3D62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 bwMode="auto">
          <a:xfrm>
            <a:off x="9669074" y="8791802"/>
            <a:ext cx="7980807" cy="528898"/>
          </a:xfrm>
          <a:prstGeom prst="rect">
            <a:avLst/>
          </a:prstGeom>
        </p:spPr>
        <p:txBody>
          <a:bodyPr lIns="0" tIns="0" rIns="0" bIns="0" anchor="t" anchorCtr="0"/>
          <a:lstStyle>
            <a:lvl1pPr marL="403225" indent="-403225" algn="l">
              <a:buClr>
                <a:schemeClr val="accent3"/>
              </a:buClr>
              <a:buSzPct val="100000"/>
              <a:buFont typeface="+mj-lt"/>
              <a:buAutoNum type="arabicPeriod" startAt="20"/>
              <a:tabLst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C9A0EF91-C243-414F-A1EC-E9B476F2C560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8" name="Textplatzhalter 15">
            <a:extLst>
              <a:ext uri="{FF2B5EF4-FFF2-40B4-BE49-F238E27FC236}">
                <a16:creationId xmlns:a16="http://schemas.microsoft.com/office/drawing/2014/main" id="{56BE5794-6ECE-DD4D-A9C0-DFAB5BF9B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03E9A124-757D-5041-836B-769870097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orstel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6534877" y="1876300"/>
            <a:ext cx="12430125" cy="72599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139098" y="1920875"/>
            <a:ext cx="4705350" cy="7215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de-DE"/>
          </a:p>
        </p:txBody>
      </p:sp>
      <p:sp>
        <p:nvSpPr>
          <p:cNvPr id="8" name="Bildplatzhalter 22"/>
          <p:cNvSpPr>
            <a:spLocks noGrp="1"/>
          </p:cNvSpPr>
          <p:nvPr>
            <p:ph type="pic" sz="quarter" idx="11"/>
          </p:nvPr>
        </p:nvSpPr>
        <p:spPr bwMode="auto">
          <a:xfrm>
            <a:off x="1139098" y="1876301"/>
            <a:ext cx="4705350" cy="51425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12" name="Textplatzhalter 2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365251" y="7548347"/>
            <a:ext cx="4267200" cy="32034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FontTx/>
              <a:buNone/>
              <a:defRPr lang="de-DE" sz="2400" b="0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Vorname Nachname</a:t>
            </a:r>
            <a:endParaRPr dirty="0"/>
          </a:p>
        </p:txBody>
      </p:sp>
      <p:sp>
        <p:nvSpPr>
          <p:cNvPr id="13" name="Textplatzhalter 2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365251" y="7966280"/>
            <a:ext cx="4267200" cy="32034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FontTx/>
              <a:buNone/>
              <a:defRPr lang="de-DE" sz="2400" b="0">
                <a:latin typeface="+mn-lt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Jobbezeichnung</a:t>
            </a:r>
            <a:endParaRPr dirty="0"/>
          </a:p>
        </p:txBody>
      </p:sp>
      <p:sp>
        <p:nvSpPr>
          <p:cNvPr id="15" name="Textplatzhalter 2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461250" y="2682875"/>
            <a:ext cx="2218163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Thema 1</a:t>
            </a:r>
            <a:endParaRPr dirty="0"/>
          </a:p>
        </p:txBody>
      </p:sp>
      <p:sp>
        <p:nvSpPr>
          <p:cNvPr id="21" name="Textplatzhalter 3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052050" y="2624984"/>
            <a:ext cx="80772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 dirty="0"/>
              <a:t>Überbegriff 1</a:t>
            </a:r>
            <a:endParaRPr dirty="0"/>
          </a:p>
        </p:txBody>
      </p:sp>
      <p:sp>
        <p:nvSpPr>
          <p:cNvPr id="22" name="Textplatzhalter 4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052050" y="3104524"/>
            <a:ext cx="80772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23" name="Textplatzhalter 2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7461250" y="4337610"/>
            <a:ext cx="2218163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/>
              <a:t>Thema 1</a:t>
            </a:r>
            <a:endParaRPr/>
          </a:p>
        </p:txBody>
      </p:sp>
      <p:sp>
        <p:nvSpPr>
          <p:cNvPr id="24" name="Textplatzhalter 3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0052050" y="4279719"/>
            <a:ext cx="80772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 dirty="0"/>
              <a:t>Überbegriff 1</a:t>
            </a:r>
            <a:endParaRPr dirty="0"/>
          </a:p>
        </p:txBody>
      </p:sp>
      <p:sp>
        <p:nvSpPr>
          <p:cNvPr id="25" name="Textplatzhalter 4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052050" y="4759259"/>
            <a:ext cx="80772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27" name="Textplatzhalter 2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461250" y="5982401"/>
            <a:ext cx="2218163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/>
              <a:t>Thema 1</a:t>
            </a:r>
            <a:endParaRPr/>
          </a:p>
        </p:txBody>
      </p:sp>
      <p:sp>
        <p:nvSpPr>
          <p:cNvPr id="29" name="Textplatzhalter 3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0052050" y="5924510"/>
            <a:ext cx="8077200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Überbegriff 1</a:t>
            </a:r>
            <a:endParaRPr/>
          </a:p>
        </p:txBody>
      </p:sp>
      <p:sp>
        <p:nvSpPr>
          <p:cNvPr id="31" name="Textplatzhalter 41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052050" y="6404050"/>
            <a:ext cx="8077200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32" name="Textplatzhalter 2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7461250" y="7587602"/>
            <a:ext cx="2218163" cy="6284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3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/>
              <a:t>Thema 1</a:t>
            </a:r>
            <a:endParaRPr/>
          </a:p>
        </p:txBody>
      </p:sp>
      <p:sp>
        <p:nvSpPr>
          <p:cNvPr id="33" name="Textplatzhalter 3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10052049" y="7529711"/>
            <a:ext cx="8077199" cy="36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Überbegriff 1</a:t>
            </a:r>
            <a:endParaRPr/>
          </a:p>
        </p:txBody>
      </p:sp>
      <p:sp>
        <p:nvSpPr>
          <p:cNvPr id="37" name="Textplatzhalter 41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0052049" y="8009250"/>
            <a:ext cx="8077199" cy="297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Thema 1</a:t>
            </a:r>
            <a:endParaRPr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36"/>
          </p:nvPr>
        </p:nvSpPr>
        <p:spPr bwMode="auto">
          <a:xfrm>
            <a:off x="9842872" y="2664263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7"/>
          </p:nvPr>
        </p:nvSpPr>
        <p:spPr bwMode="auto">
          <a:xfrm>
            <a:off x="9842872" y="4308369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38"/>
          </p:nvPr>
        </p:nvSpPr>
        <p:spPr bwMode="auto">
          <a:xfrm>
            <a:off x="9842872" y="5952195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39"/>
          </p:nvPr>
        </p:nvSpPr>
        <p:spPr bwMode="auto">
          <a:xfrm>
            <a:off x="9842872" y="7540508"/>
            <a:ext cx="45719" cy="704768"/>
          </a:xfrm>
          <a:custGeom>
            <a:avLst/>
            <a:gdLst>
              <a:gd name="connsiteX0" fmla="*/ 0 w 45719"/>
              <a:gd name="connsiteY0" fmla="*/ 0 h 704768"/>
              <a:gd name="connsiteX1" fmla="*/ 45719 w 45719"/>
              <a:gd name="connsiteY1" fmla="*/ 0 h 704768"/>
              <a:gd name="connsiteX2" fmla="*/ 45719 w 45719"/>
              <a:gd name="connsiteY2" fmla="*/ 704768 h 704768"/>
              <a:gd name="connsiteX3" fmla="*/ 0 w 45719"/>
              <a:gd name="connsiteY3" fmla="*/ 704768 h 7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" h="704768" extrusionOk="0">
                <a:moveTo>
                  <a:pt x="0" y="0"/>
                </a:moveTo>
                <a:lnTo>
                  <a:pt x="45719" y="0"/>
                </a:lnTo>
                <a:lnTo>
                  <a:pt x="45719" y="704768"/>
                </a:lnTo>
                <a:lnTo>
                  <a:pt x="0" y="7047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cxnSp>
        <p:nvCxnSpPr>
          <p:cNvPr id="34" name="Gerader Verbinder 12">
            <a:extLst>
              <a:ext uri="{FF2B5EF4-FFF2-40B4-BE49-F238E27FC236}">
                <a16:creationId xmlns:a16="http://schemas.microsoft.com/office/drawing/2014/main" id="{9C1E9D43-8612-6644-9B28-ABF655EFF7B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8A51570C-0796-5742-9F0F-D9D3B2CB4827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6" name="Foliennummernplatzhalter 5">
            <a:extLst>
              <a:ext uri="{FF2B5EF4-FFF2-40B4-BE49-F238E27FC236}">
                <a16:creationId xmlns:a16="http://schemas.microsoft.com/office/drawing/2014/main" id="{7F88AC3C-47EF-DE4F-9A57-AD364F18DCE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47" name="Gerader Verbinder 12">
            <a:extLst>
              <a:ext uri="{FF2B5EF4-FFF2-40B4-BE49-F238E27FC236}">
                <a16:creationId xmlns:a16="http://schemas.microsoft.com/office/drawing/2014/main" id="{9805118C-EF94-9C49-83B5-787E281B92D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platzhalter 15">
            <a:extLst>
              <a:ext uri="{FF2B5EF4-FFF2-40B4-BE49-F238E27FC236}">
                <a16:creationId xmlns:a16="http://schemas.microsoft.com/office/drawing/2014/main" id="{D1DEF15F-8740-504E-9F2C-D072122362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E1CD813F-625D-1242-9571-34EF7A141F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ollbild - Dunk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6"/>
          <p:cNvSpPr>
            <a:spLocks noGrp="1"/>
          </p:cNvSpPr>
          <p:nvPr>
            <p:ph type="pic" sz="quarter" idx="11"/>
          </p:nvPr>
        </p:nvSpPr>
        <p:spPr bwMode="auto">
          <a:xfrm>
            <a:off x="0" y="1"/>
            <a:ext cx="20104100" cy="102428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de-DE" sz="2400"/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24">
            <a:extLst>
              <a:ext uri="{FF2B5EF4-FFF2-40B4-BE49-F238E27FC236}">
                <a16:creationId xmlns:a16="http://schemas.microsoft.com/office/drawing/2014/main" id="{3614BCE1-2047-E643-BD98-0505F24DAD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309243" y="1063785"/>
            <a:ext cx="9143999" cy="628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5"/>
              </a:spcBef>
              <a:buNone/>
              <a:defRPr lang="de-DE" sz="4950" b="0" spc="-25">
                <a:latin typeface="Poppins Medium"/>
                <a:cs typeface="Poppins Medium"/>
              </a:defRPr>
            </a:lvl1pPr>
          </a:lstStyle>
          <a:p>
            <a:pPr lvl="0">
              <a:defRPr/>
            </a:pPr>
            <a:r>
              <a:rPr lang="de-DE" dirty="0"/>
              <a:t>ÜBERSCHRIFT</a:t>
            </a:r>
            <a:endParaRPr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B39636-39F9-404A-9DAD-E24D9C08B37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auto">
          <a:xfrm>
            <a:off x="908050" y="983298"/>
            <a:ext cx="75600" cy="835200"/>
          </a:xfrm>
          <a:custGeom>
            <a:avLst/>
            <a:gdLst>
              <a:gd name="connsiteX0" fmla="*/ 0 w 75600"/>
              <a:gd name="connsiteY0" fmla="*/ 0 h 835200"/>
              <a:gd name="connsiteX1" fmla="*/ 75600 w 75600"/>
              <a:gd name="connsiteY1" fmla="*/ 0 h 835200"/>
              <a:gd name="connsiteX2" fmla="*/ 75600 w 75600"/>
              <a:gd name="connsiteY2" fmla="*/ 835200 h 835200"/>
              <a:gd name="connsiteX3" fmla="*/ 0 w 75600"/>
              <a:gd name="connsiteY3" fmla="*/ 83520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00" h="835200" extrusionOk="0">
                <a:moveTo>
                  <a:pt x="0" y="0"/>
                </a:moveTo>
                <a:lnTo>
                  <a:pt x="75600" y="0"/>
                </a:lnTo>
                <a:lnTo>
                  <a:pt x="75600" y="835200"/>
                </a:lnTo>
                <a:lnTo>
                  <a:pt x="0" y="835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de-DE">
                <a:noFill/>
              </a:defRPr>
            </a:lvl1pPr>
          </a:lstStyle>
          <a:p>
            <a:pPr lvl="0" algn="ctr"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3" name="Textplatzhalter 28">
            <a:extLst>
              <a:ext uri="{FF2B5EF4-FFF2-40B4-BE49-F238E27FC236}">
                <a16:creationId xmlns:a16="http://schemas.microsoft.com/office/drawing/2014/main" id="{EF551F22-79B4-5549-956C-60A25AE003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09242" y="2458777"/>
            <a:ext cx="18191607" cy="68489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de-DE" sz="2400" b="0">
                <a:latin typeface="Roboto Slab Light"/>
                <a:cs typeface="Roboto Slab Light"/>
              </a:defRPr>
            </a:lvl1pPr>
          </a:lstStyle>
          <a:p>
            <a:pPr lvl="0">
              <a:defRPr/>
            </a:pPr>
            <a:r>
              <a:rPr lang="de-DE" dirty="0"/>
              <a:t>Text</a:t>
            </a:r>
            <a:endParaRPr dirty="0"/>
          </a:p>
        </p:txBody>
      </p:sp>
      <p:cxnSp>
        <p:nvCxnSpPr>
          <p:cNvPr id="21" name="Gerader Verbinder 12">
            <a:extLst>
              <a:ext uri="{FF2B5EF4-FFF2-40B4-BE49-F238E27FC236}">
                <a16:creationId xmlns:a16="http://schemas.microsoft.com/office/drawing/2014/main" id="{BD3B7E6D-A25B-CD4F-8176-23B6A07E149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961BE6C4-DE4F-DF40-8B98-7B33BCFC8EEC}"/>
              </a:ext>
            </a:extLst>
          </p:cNvPr>
          <p:cNvSpPr/>
          <p:nvPr userDrawn="1"/>
        </p:nvSpPr>
        <p:spPr bwMode="auto">
          <a:xfrm>
            <a:off x="0" y="10184621"/>
            <a:ext cx="20104100" cy="112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FB6ABD83-163C-B04C-A519-541D70AB65F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auto">
          <a:xfrm>
            <a:off x="18891250" y="10510414"/>
            <a:ext cx="609599" cy="473142"/>
          </a:xfrm>
          <a:prstGeom prst="rect">
            <a:avLst/>
          </a:prstGeom>
        </p:spPr>
        <p:txBody>
          <a:bodyPr anchor="ctr"/>
          <a:lstStyle>
            <a:lvl1pPr algn="r">
              <a:defRPr sz="1650">
                <a:solidFill>
                  <a:schemeClr val="bg1"/>
                </a:solidFill>
                <a:latin typeface="Roboto Slab SemiBold"/>
                <a:ea typeface="Roboto Slab SemiBold"/>
              </a:defRPr>
            </a:lvl1pPr>
          </a:lstStyle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8" name="Gerader Verbinder 12">
            <a:extLst>
              <a:ext uri="{FF2B5EF4-FFF2-40B4-BE49-F238E27FC236}">
                <a16:creationId xmlns:a16="http://schemas.microsoft.com/office/drawing/2014/main" id="{D9B26E85-57F0-FA4D-817C-8EB3799756F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8967450" y="10499653"/>
            <a:ext cx="0" cy="494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platzhalter 15">
            <a:extLst>
              <a:ext uri="{FF2B5EF4-FFF2-40B4-BE49-F238E27FC236}">
                <a16:creationId xmlns:a16="http://schemas.microsoft.com/office/drawing/2014/main" id="{89A157F9-E678-A64E-9592-819FADDADA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9250" y="10650453"/>
            <a:ext cx="14933400" cy="1930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 dirty="0" err="1"/>
              <a:t>tetraeder.com</a:t>
            </a:r>
            <a:r>
              <a:rPr lang="de-DE" dirty="0"/>
              <a:t> </a:t>
            </a:r>
            <a:r>
              <a:rPr lang="de-DE" dirty="0" err="1"/>
              <a:t>gmbh</a:t>
            </a:r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46BE1BB7-D9EB-974F-B734-078B10B30A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6" y="10331960"/>
            <a:ext cx="2659904" cy="84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1382713" y="601663"/>
            <a:ext cx="17338675" cy="2185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 dirty="0"/>
              <a:t>Mastertitelformat bearbeiten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82713" y="4740275"/>
            <a:ext cx="17338675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 dirty="0"/>
              <a:t>Mastertextformat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  <a:p>
            <a:pPr lvl="4">
              <a:defRPr/>
            </a:pP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7" r:id="rId3"/>
    <p:sldLayoutId id="2147483666" r:id="rId4"/>
    <p:sldLayoutId id="2147483650" r:id="rId5"/>
    <p:sldLayoutId id="2147483668" r:id="rId6"/>
    <p:sldLayoutId id="2147483669" r:id="rId7"/>
    <p:sldLayoutId id="2147483651" r:id="rId8"/>
    <p:sldLayoutId id="2147483652" r:id="rId9"/>
    <p:sldLayoutId id="2147483663" r:id="rId10"/>
    <p:sldLayoutId id="2147483653" r:id="rId11"/>
    <p:sldLayoutId id="2147483659" r:id="rId12"/>
    <p:sldLayoutId id="2147483664" r:id="rId13"/>
    <p:sldLayoutId id="2147483665" r:id="rId14"/>
    <p:sldLayoutId id="2147483662" r:id="rId15"/>
    <p:sldLayoutId id="214748366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60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eaLnBrk="1" hangingPunct="1">
        <a:lnSpc>
          <a:spcPct val="90000"/>
        </a:lnSpc>
        <a:spcBef>
          <a:spcPts val="1000"/>
        </a:spcBef>
        <a:buFont typeface="Arial"/>
        <a:buChar char="•"/>
        <a:defRPr sz="495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3DFF4C-5C5C-4594-8FD3-F871A269E2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sz="5400" dirty="0">
                <a:solidFill>
                  <a:schemeClr val="tx2"/>
                </a:solidFill>
              </a:rPr>
              <a:t>Willkommen in der 3. Revolution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40BE1E-3563-4B90-8A0A-EA975FA28B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DCB9AF-C9C4-462C-ADD7-5ADB08E2BF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22E5A3-6198-4B16-9E88-5C3488EBC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328D1E0-771D-4C8D-ACCF-2612D4589EA4}"/>
              </a:ext>
            </a:extLst>
          </p:cNvPr>
          <p:cNvSpPr/>
          <p:nvPr/>
        </p:nvSpPr>
        <p:spPr>
          <a:xfrm>
            <a:off x="1345700" y="3278411"/>
            <a:ext cx="17412699" cy="610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r>
              <a:rPr lang="de-DE" sz="4000" dirty="0">
                <a:solidFill>
                  <a:schemeClr val="tx2"/>
                </a:solidFill>
                <a:latin typeface="+mj-lt"/>
              </a:rPr>
              <a:t>Wie Sie mit KI die Qualität von Stellungnahmen</a:t>
            </a:r>
            <a:br>
              <a:rPr lang="de-DE" sz="4000" dirty="0">
                <a:solidFill>
                  <a:schemeClr val="tx2"/>
                </a:solidFill>
                <a:latin typeface="+mj-lt"/>
              </a:rPr>
            </a:br>
            <a:r>
              <a:rPr lang="de-DE" sz="4000" dirty="0">
                <a:solidFill>
                  <a:schemeClr val="tx2"/>
                </a:solidFill>
                <a:latin typeface="+mj-lt"/>
              </a:rPr>
              <a:t>in der Online-Beteiligung steigern</a:t>
            </a: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marL="180975" indent="-180975" algn="ctr">
              <a:spcAft>
                <a:spcPts val="1800"/>
              </a:spcAft>
              <a:tabLst>
                <a:tab pos="7629525" algn="r"/>
              </a:tabLst>
            </a:pPr>
            <a:r>
              <a:rPr lang="de-DE" sz="2400" dirty="0">
                <a:solidFill>
                  <a:schemeClr val="tx2"/>
                </a:solidFill>
                <a:latin typeface="+mj-lt"/>
              </a:rPr>
              <a:t>Stadtretter-</a:t>
            </a:r>
            <a:r>
              <a:rPr lang="de-DE" sz="2400" dirty="0" err="1">
                <a:solidFill>
                  <a:schemeClr val="tx2"/>
                </a:solidFill>
                <a:latin typeface="+mj-lt"/>
              </a:rPr>
              <a:t>WebTalk</a:t>
            </a:r>
            <a:r>
              <a:rPr lang="de-DE" sz="2400" dirty="0">
                <a:solidFill>
                  <a:schemeClr val="tx2"/>
                </a:solidFill>
                <a:latin typeface="+mj-lt"/>
              </a:rPr>
              <a:t>, 17. Dezember 2025 </a:t>
            </a:r>
            <a:br>
              <a:rPr lang="de-DE" sz="2400" dirty="0">
                <a:solidFill>
                  <a:schemeClr val="tx2"/>
                </a:solidFill>
                <a:latin typeface="+mj-lt"/>
              </a:rPr>
            </a:br>
            <a:r>
              <a:rPr lang="de-DE" sz="2400" dirty="0">
                <a:solidFill>
                  <a:schemeClr val="tx2"/>
                </a:solidFill>
                <a:latin typeface="+mj-lt"/>
              </a:rPr>
              <a:t>Dr.-Ing. Stephan Wilforth </a:t>
            </a:r>
          </a:p>
        </p:txBody>
      </p:sp>
      <p:pic>
        <p:nvPicPr>
          <p:cNvPr id="8" name="Grafik 7" descr="Ein Bild, das computer, Computer, Rechteck, Gerät enthält.&#10;&#10;Automatisch generierte Beschreibung">
            <a:extLst>
              <a:ext uri="{FF2B5EF4-FFF2-40B4-BE49-F238E27FC236}">
                <a16:creationId xmlns:a16="http://schemas.microsoft.com/office/drawing/2014/main" id="{0334CD21-AC18-2AB4-F79B-ACCFB3552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75386" y="5041610"/>
            <a:ext cx="4387107" cy="24677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8DB8A28-3525-53B4-6A19-E8F8572C94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64" t="16567" r="19084" b="13916"/>
          <a:stretch>
            <a:fillRect/>
          </a:stretch>
        </p:blipFill>
        <p:spPr>
          <a:xfrm>
            <a:off x="9440372" y="5225597"/>
            <a:ext cx="1223354" cy="2099776"/>
          </a:xfrm>
          <a:prstGeom prst="rect">
            <a:avLst/>
          </a:prstGeom>
        </p:spPr>
      </p:pic>
      <p:pic>
        <p:nvPicPr>
          <p:cNvPr id="10" name="Grafik 9" descr="Ein Bild, das Statue, Kunst, Schwarzweiß enthält.&#10;&#10;KI-generierte Inhalte können fehlerhaft sein.">
            <a:extLst>
              <a:ext uri="{FF2B5EF4-FFF2-40B4-BE49-F238E27FC236}">
                <a16:creationId xmlns:a16="http://schemas.microsoft.com/office/drawing/2014/main" id="{B7DB03CE-240D-2DE3-867B-1807BF35B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641605" y="4502547"/>
            <a:ext cx="3545873" cy="35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8754-629C-C5B2-6D2F-7BFF85CA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4EEEFE-5290-F7EE-940E-5D4A506FD21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KI erklärt das Verfahren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4D192B-5F40-68C1-50B3-6B6F15978FD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CBD9F7-59C4-F253-7E2D-50E226F438F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C42E64-DE83-7BE0-DAB5-478F0C71D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FFD98C9-D1FA-0179-E3F0-79670D30F2ED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Bürger verstehen besser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Bürger agieren strukturierter und verständlicher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Verwaltung arbeitet effizienter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Konflikte sinken, Qualität steigt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Verfahren werden messbar schneller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 descr="Ein Bild, das Text, Tinte, Schrift, Briefumschlag enthält.&#10;&#10;KI-generierte Inhalte können fehlerhaft sein.">
            <a:extLst>
              <a:ext uri="{FF2B5EF4-FFF2-40B4-BE49-F238E27FC236}">
                <a16:creationId xmlns:a16="http://schemas.microsoft.com/office/drawing/2014/main" id="{19C225C0-0A0F-F29D-6716-F5E6CBCA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74" y="2494790"/>
            <a:ext cx="9806297" cy="5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6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1BF71-1776-A377-0B71-C76DF96E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inführung_Braunkohlenplan">
            <a:hlinkClick r:id="" action="ppaction://media"/>
            <a:extLst>
              <a:ext uri="{FF2B5EF4-FFF2-40B4-BE49-F238E27FC236}">
                <a16:creationId xmlns:a16="http://schemas.microsoft.com/office/drawing/2014/main" id="{C4CF3B7C-B074-7397-9A19-29BB51ED11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0532" y="2947565"/>
            <a:ext cx="6828485" cy="674142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D699EA-C287-8D20-70CE-816737F9D1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KI schafft Anschlussfähigkeit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89B511-27FA-08D1-2E5B-792BD3D2B4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46CAA6-6D62-AE4F-5EE8-DEBE4F351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904CED-0AF6-C890-BFE5-CA40B386B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5A3FCA4-A31D-B18C-C258-A555DC70E352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74712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Komplexe Planungsunterlagen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Unterschiedliche Beteiligungsqualität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Viele Rückfragen, viel Nacharbeit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Späte Klärung, späte Konflikte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800" b="1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DE" sz="2800" b="1" dirty="0">
                <a:solidFill>
                  <a:srgbClr val="E9573C"/>
                </a:solidFill>
              </a:rPr>
              <a:t>-&gt;	Die Lücke ist nicht der Wille – </a:t>
            </a:r>
            <a:br>
              <a:rPr lang="de-DE" sz="2800" b="1" dirty="0">
                <a:solidFill>
                  <a:srgbClr val="E9573C"/>
                </a:solidFill>
              </a:rPr>
            </a:br>
            <a:r>
              <a:rPr lang="de-DE" sz="2800" b="1" dirty="0">
                <a:solidFill>
                  <a:srgbClr val="E9573C"/>
                </a:solidFill>
              </a:rPr>
              <a:t>		es ist die Übersetzung!</a:t>
            </a:r>
          </a:p>
          <a:p>
            <a:pPr marL="914400" lvl="2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b="1" dirty="0">
              <a:solidFill>
                <a:srgbClr val="E9573C"/>
              </a:solidFill>
              <a:latin typeface="+mj-lt"/>
            </a:endParaRPr>
          </a:p>
          <a:p>
            <a:pPr marL="914400" lvl="2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b="1" dirty="0">
                <a:solidFill>
                  <a:srgbClr val="E9573C"/>
                </a:solidFill>
                <a:latin typeface="+mj-lt"/>
              </a:rPr>
              <a:t>	Sie hören:</a:t>
            </a:r>
          </a:p>
          <a:p>
            <a:pPr marL="914400" lvl="2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b="1" dirty="0">
                <a:solidFill>
                  <a:srgbClr val="E9573C"/>
                </a:solidFill>
                <a:latin typeface="+mj-lt"/>
              </a:rPr>
              <a:t>	</a:t>
            </a:r>
            <a:r>
              <a:rPr lang="de-DE" sz="2800" dirty="0">
                <a:solidFill>
                  <a:srgbClr val="E9573C"/>
                </a:solidFill>
                <a:latin typeface="+mj-lt"/>
              </a:rPr>
              <a:t>1 min Ausschnitt aus einem mit</a:t>
            </a:r>
            <a:br>
              <a:rPr lang="de-DE" sz="2800" dirty="0">
                <a:solidFill>
                  <a:srgbClr val="E9573C"/>
                </a:solidFill>
                <a:latin typeface="+mj-lt"/>
              </a:rPr>
            </a:br>
            <a:r>
              <a:rPr lang="de-DE" sz="2800" dirty="0">
                <a:solidFill>
                  <a:srgbClr val="E9573C"/>
                </a:solidFill>
                <a:latin typeface="+mj-lt"/>
              </a:rPr>
              <a:t>	KI generierten Podcast aus der</a:t>
            </a:r>
            <a:br>
              <a:rPr lang="de-DE" sz="2800" dirty="0">
                <a:solidFill>
                  <a:srgbClr val="E9573C"/>
                </a:solidFill>
                <a:latin typeface="+mj-lt"/>
              </a:rPr>
            </a:br>
            <a:r>
              <a:rPr lang="de-DE" sz="2800" dirty="0">
                <a:solidFill>
                  <a:srgbClr val="E9573C"/>
                </a:solidFill>
                <a:latin typeface="+mj-lt"/>
              </a:rPr>
              <a:t>	online abrufbaren Planverfahren-</a:t>
            </a:r>
          </a:p>
          <a:p>
            <a:pPr marL="914400" lvl="2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solidFill>
                  <a:srgbClr val="E9573C"/>
                </a:solidFill>
                <a:latin typeface="+mj-lt"/>
              </a:rPr>
              <a:t>	</a:t>
            </a:r>
            <a:r>
              <a:rPr lang="de-DE" sz="2800" dirty="0" err="1">
                <a:solidFill>
                  <a:srgbClr val="E9573C"/>
                </a:solidFill>
                <a:latin typeface="+mj-lt"/>
              </a:rPr>
              <a:t>information</a:t>
            </a:r>
            <a:r>
              <a:rPr lang="de-DE" sz="2800" dirty="0">
                <a:solidFill>
                  <a:srgbClr val="E9573C"/>
                </a:solidFill>
                <a:latin typeface="+mj-lt"/>
              </a:rPr>
              <a:t> der Stadt Grevenbroich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AD98D59-AEA8-9FCE-CEC9-639512C08D10}"/>
              </a:ext>
            </a:extLst>
          </p:cNvPr>
          <p:cNvSpPr txBox="1"/>
          <p:nvPr/>
        </p:nvSpPr>
        <p:spPr>
          <a:xfrm>
            <a:off x="10700122" y="2001173"/>
            <a:ext cx="62343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Braunkohlenplanänderungsverfahren des</a:t>
            </a:r>
          </a:p>
          <a:p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Braunkohlenplan Garzweiler II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6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1BF71-1776-A377-0B71-C76DF96E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reenshot, Visitenkarte, Design enthält.&#10;&#10;KI-generierte Inhalte können fehlerhaft sein.">
            <a:extLst>
              <a:ext uri="{FF2B5EF4-FFF2-40B4-BE49-F238E27FC236}">
                <a16:creationId xmlns:a16="http://schemas.microsoft.com/office/drawing/2014/main" id="{A2431876-D83D-A44A-0CDA-31D45BB8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63219" y="1354288"/>
            <a:ext cx="15625736" cy="878947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D699EA-C287-8D20-70CE-816737F9D1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KI prüft Verständlichkeit und verbessert Beiträge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89B511-27FA-08D1-2E5B-792BD3D2B4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46CAA6-6D62-AE4F-5EE8-DEBE4F351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904CED-0AF6-C890-BFE5-CA40B386B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5A3FCA4-A31D-B18C-C258-A555DC70E352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74712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KI kann die Verständlichkeit eines Beitrags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spiegeln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KI unterstützt bei der Formulierung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KI sorgt dafür, das KI große Datenmengen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gut auswerten kann</a:t>
            </a:r>
            <a:endParaRPr lang="de-DE" sz="2800" dirty="0">
              <a:solidFill>
                <a:srgbClr val="E9573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16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91B89-80C0-B693-A42A-E214F108C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DD6BCAF-DEE2-81D6-D9E4-878333FB8C4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KI unterstützt bei der Visualisierung von Ideen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A4623F-60C8-6B0C-36D9-C889465186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7C467D-B21E-51D8-3D41-3E4ED57C84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EEEFF5-A39D-41C4-AE9B-8A1DD0E2B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99DDC22-CF28-C887-4A30-C428DCB9C733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74712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Komplexe Planungsunterlagen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Unterschiedliche Beteiligungsqualität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Viele Rückfragen, viel Nacharbeit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Späte Klärung, späte Konflikte</a:t>
            </a:r>
            <a:endParaRPr lang="de-DE" sz="2800" dirty="0">
              <a:solidFill>
                <a:srgbClr val="E9573C"/>
              </a:solidFill>
              <a:latin typeface="+mj-lt"/>
            </a:endParaRPr>
          </a:p>
        </p:txBody>
      </p:sp>
      <p:pic>
        <p:nvPicPr>
          <p:cNvPr id="9" name="Grafik 8" descr="Ein Bild, das Handy, Text, Screenshot, Baum enthält.&#10;&#10;KI-generierte Inhalte können fehlerhaft sein.">
            <a:extLst>
              <a:ext uri="{FF2B5EF4-FFF2-40B4-BE49-F238E27FC236}">
                <a16:creationId xmlns:a16="http://schemas.microsoft.com/office/drawing/2014/main" id="{A5D1E39E-BD96-0521-D0DE-0BCE1E3A4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53227" y="2370846"/>
            <a:ext cx="13969552" cy="78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84D9D-8355-2D88-186C-6B79D2D8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37B7C2-C81F-10C2-9029-808D3C0FEF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Die 3. Revolution ermöglicht Qualität und Effizienz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569F9C-4299-B509-8FC7-234CE3B9B05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650875-1B49-E757-F0E6-E75229442EC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A38D21-9E9C-A04F-7F9C-F5AAAEE423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75840C-E673-6206-3F91-61DD400C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142"/>
          <a:stretch>
            <a:fillRect/>
          </a:stretch>
        </p:blipFill>
        <p:spPr>
          <a:xfrm>
            <a:off x="5865488" y="2470642"/>
            <a:ext cx="13033448" cy="35025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43EB7B3-2F51-B6E8-AA2D-99F4D4F3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558" b="60967"/>
          <a:stretch>
            <a:fillRect/>
          </a:stretch>
        </p:blipFill>
        <p:spPr>
          <a:xfrm>
            <a:off x="8144698" y="6767228"/>
            <a:ext cx="9181020" cy="268819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9C0475B-F771-7EB2-072B-25D529A6E386}"/>
              </a:ext>
            </a:extLst>
          </p:cNvPr>
          <p:cNvSpPr txBox="1"/>
          <p:nvPr/>
        </p:nvSpPr>
        <p:spPr>
          <a:xfrm>
            <a:off x="1309243" y="3004077"/>
            <a:ext cx="10053686" cy="2435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KI strukturiert Argumente und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visualisiert Ideen.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verbessert Beiträge, damit sie relevant,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vollständig und eindeutig sind und so besser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verstanden werden.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C4E845-6021-5837-649B-4660979C413E}"/>
              </a:ext>
            </a:extLst>
          </p:cNvPr>
          <p:cNvSpPr txBox="1"/>
          <p:nvPr/>
        </p:nvSpPr>
        <p:spPr>
          <a:xfrm>
            <a:off x="1309243" y="7135607"/>
            <a:ext cx="10053686" cy="1951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Planungsträger profitieren von einer wieder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höheren Qualität der Beiträge.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Eindeutige Beiträge lassen sich besser auswerten –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auch mit KI auf Seiten der Planungsträger.</a:t>
            </a:r>
          </a:p>
        </p:txBody>
      </p:sp>
    </p:spTree>
    <p:extLst>
      <p:ext uri="{BB962C8B-B14F-4D97-AF65-F5344CB8AC3E}">
        <p14:creationId xmlns:p14="http://schemas.microsoft.com/office/powerpoint/2010/main" val="17463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6FFDD-44C3-6D17-6652-7EB126A94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BE7DBC-F028-CE15-85CF-8DCAE34014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Die 3. Revolution ermöglicht Qualität und Effizienz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AAF96E-0A06-2C58-C203-6CCDB55B525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6DC7B6-F17F-397D-B927-2C5652B9204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31C130-8F07-CE07-691F-824FBE4B1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902778E-7941-8422-CF67-CCF8CD4BB2BA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stehen heute nicht nur vor einer technischen Innovation –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sondern wieder vor einem weiteren kulturellen Sprung.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b="1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Beteiligung wird nicht ersetzt – sie wird gestärkt.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Stadt, Bürgerinnen und Bürger und KI bilden zum ersten Mal ein echtes Team.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wenn diese drei zusammenarbeiten, entsteht etwas Neues: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Verwaltung, die verständlicher agiert;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Bürgerschaft, die besser versteht;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sz="2800" b="1" dirty="0">
                <a:solidFill>
                  <a:srgbClr val="E9573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Verfahren, die schneller vorankommen</a:t>
            </a:r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dritte Revolution der Beteiligung ist keine Vision der Zukunft.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beginnt genau jetzt.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 descr="Ein Bild, das Statue, Kunst, Schwarzweiß enthält.&#10;&#10;KI-generierte Inhalte können fehlerhaft sein.">
            <a:extLst>
              <a:ext uri="{FF2B5EF4-FFF2-40B4-BE49-F238E27FC236}">
                <a16:creationId xmlns:a16="http://schemas.microsoft.com/office/drawing/2014/main" id="{5688CBE0-F791-9FCC-0422-8D378CFE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380473" y="2513586"/>
            <a:ext cx="6282177" cy="628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B504E0D-225F-4EC2-83AE-A00C6020D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D237AE2-9927-4535-A5FE-60ECE784AFB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de-DE" dirty="0"/>
              <a:t>Am Kai 22</a:t>
            </a:r>
          </a:p>
          <a:p>
            <a:r>
              <a:rPr lang="de-DE" dirty="0"/>
              <a:t>44263 Dortmund</a:t>
            </a:r>
          </a:p>
          <a:p>
            <a:r>
              <a:rPr lang="de-DE" dirty="0"/>
              <a:t>E-Mail: info@tetraeder.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com</a:t>
            </a:r>
          </a:p>
          <a:p>
            <a:r>
              <a:rPr lang="de-DE" dirty="0"/>
              <a:t>Telefon: 0231 1891717</a:t>
            </a:r>
          </a:p>
          <a:p>
            <a:r>
              <a:rPr lang="de-DE" dirty="0"/>
              <a:t>Internet: www.tetraeder.com</a:t>
            </a:r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A43E7A3-9A28-4923-BCFC-CF13CE29C2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DEE962-46AA-446E-9C81-D7E2E77DC1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494500" y="10510838"/>
            <a:ext cx="609600" cy="473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11" name="Bildplatzhalter 32" descr="Ein Bild, das Wolke, Luftfotografie, draußen, Vogelperspektive enthält.&#10;&#10;Automatisch generierte Beschreibung">
            <a:extLst>
              <a:ext uri="{FF2B5EF4-FFF2-40B4-BE49-F238E27FC236}">
                <a16:creationId xmlns:a16="http://schemas.microsoft.com/office/drawing/2014/main" id="{6B929616-D9BE-4C87-B309-F23B66FF10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5" r="3235"/>
          <a:stretch/>
        </p:blipFill>
        <p:spPr>
          <a:xfrm>
            <a:off x="11957050" y="0"/>
            <a:ext cx="8147050" cy="113093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FF4D98F-C61C-C873-5E28-555FD3D54351}"/>
              </a:ext>
            </a:extLst>
          </p:cNvPr>
          <p:cNvSpPr txBox="1"/>
          <p:nvPr/>
        </p:nvSpPr>
        <p:spPr>
          <a:xfrm>
            <a:off x="4507434" y="48625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F2098CF-C6A7-2DF2-3E34-1FF738DABFD9}"/>
              </a:ext>
            </a:extLst>
          </p:cNvPr>
          <p:cNvSpPr txBox="1"/>
          <p:nvPr/>
        </p:nvSpPr>
        <p:spPr>
          <a:xfrm>
            <a:off x="2715458" y="5790177"/>
            <a:ext cx="6670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tetraeder.com</a:t>
            </a:r>
            <a:r>
              <a:rPr lang="de-DE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2258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975201-14F6-4A1B-9D68-69B95E88D7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tetrader.com gmbh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E6BE62-63D4-49A0-BF40-BD28EC233EC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9F7088-65F0-4364-A169-5EFC8397162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A5DBCD6-B15C-4C6F-B9F5-D0AE398FD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F50C874-F629-4258-9AFA-D3FDDFC89C29}"/>
              </a:ext>
            </a:extLst>
          </p:cNvPr>
          <p:cNvSpPr txBox="1">
            <a:spLocks/>
          </p:cNvSpPr>
          <p:nvPr/>
        </p:nvSpPr>
        <p:spPr>
          <a:xfrm>
            <a:off x="1843138" y="3350419"/>
            <a:ext cx="9937104" cy="64467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Dr.-Ing. Stephan Wilforth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Pionier schon zu Studienzeiten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„Die Stadt im Netz – Möglichkeiten einer Kommune zur Interaktion und Kommunikation im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WorldWideWeb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“, 1997)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Promotion 2003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„Informations- und Kommunikationsmanagement in der räumlichen Planung zwischen Verwaltung und Bürgern“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Gründer eines der ersten auf Digitale Beteiligung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der Stadt- und Raumplanung spezialisierten Unternehmens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BBBF4F-33AD-4DD2-9F2E-7157B8DBA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226" y="3206403"/>
            <a:ext cx="6446763" cy="64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353479F-FD71-48F5-BCD6-0EA44C8FD6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Die drei Revolutionen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EE0AE8-D9CB-4CF0-AADD-652122C4FB3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1AA563-39ED-4447-B138-7491FEF3B83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64E14E-04AC-4073-9CDA-0D1EAD190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239" name="Gerade Verbindung 49">
            <a:extLst>
              <a:ext uri="{FF2B5EF4-FFF2-40B4-BE49-F238E27FC236}">
                <a16:creationId xmlns:a16="http://schemas.microsoft.com/office/drawing/2014/main" id="{675FA7AD-C68E-C5B1-4CF1-C39B4074A795}"/>
              </a:ext>
            </a:extLst>
          </p:cNvPr>
          <p:cNvCxnSpPr/>
          <p:nvPr/>
        </p:nvCxnSpPr>
        <p:spPr bwMode="auto">
          <a:xfrm>
            <a:off x="1675456" y="8903039"/>
            <a:ext cx="15381072" cy="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1" name="Gruppieren 43">
            <a:extLst>
              <a:ext uri="{FF2B5EF4-FFF2-40B4-BE49-F238E27FC236}">
                <a16:creationId xmlns:a16="http://schemas.microsoft.com/office/drawing/2014/main" id="{83ACE61F-009A-3904-835E-DA5F243C85A3}"/>
              </a:ext>
            </a:extLst>
          </p:cNvPr>
          <p:cNvGrpSpPr/>
          <p:nvPr/>
        </p:nvGrpSpPr>
        <p:grpSpPr bwMode="auto">
          <a:xfrm>
            <a:off x="1970035" y="8441868"/>
            <a:ext cx="737067" cy="576848"/>
            <a:chOff x="495801" y="5977564"/>
            <a:chExt cx="560962" cy="369706"/>
          </a:xfrm>
        </p:grpSpPr>
        <p:cxnSp>
          <p:nvCxnSpPr>
            <p:cNvPr id="242" name="Gerade Verbindung 57">
              <a:extLst>
                <a:ext uri="{FF2B5EF4-FFF2-40B4-BE49-F238E27FC236}">
                  <a16:creationId xmlns:a16="http://schemas.microsoft.com/office/drawing/2014/main" id="{4EDECCF9-BAE2-2299-9D46-96468B7BA880}"/>
                </a:ext>
              </a:extLst>
            </p:cNvPr>
            <p:cNvCxnSpPr/>
            <p:nvPr/>
          </p:nvCxnSpPr>
          <p:spPr bwMode="auto">
            <a:xfrm flipV="1">
              <a:off x="776283" y="6198990"/>
              <a:ext cx="0" cy="1482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3" name="Textfeld 14">
              <a:extLst>
                <a:ext uri="{FF2B5EF4-FFF2-40B4-BE49-F238E27FC236}">
                  <a16:creationId xmlns:a16="http://schemas.microsoft.com/office/drawing/2014/main" id="{928D35DD-6914-AC06-FF20-733608894607}"/>
                </a:ext>
              </a:extLst>
            </p:cNvPr>
            <p:cNvSpPr txBox="1"/>
            <p:nvPr/>
          </p:nvSpPr>
          <p:spPr bwMode="auto">
            <a:xfrm>
              <a:off x="495801" y="5977564"/>
              <a:ext cx="5609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000" b="1">
                  <a:latin typeface="Open Sans"/>
                  <a:ea typeface="Open Sans"/>
                  <a:cs typeface="Open Sans"/>
                </a:rPr>
                <a:t>2000</a:t>
              </a:r>
              <a:endParaRPr/>
            </a:p>
          </p:txBody>
        </p:sp>
      </p:grpSp>
      <p:grpSp>
        <p:nvGrpSpPr>
          <p:cNvPr id="244" name="Gruppieren 42">
            <a:extLst>
              <a:ext uri="{FF2B5EF4-FFF2-40B4-BE49-F238E27FC236}">
                <a16:creationId xmlns:a16="http://schemas.microsoft.com/office/drawing/2014/main" id="{B86C2B9A-0440-FE89-A634-EA663E860F98}"/>
              </a:ext>
            </a:extLst>
          </p:cNvPr>
          <p:cNvGrpSpPr/>
          <p:nvPr/>
        </p:nvGrpSpPr>
        <p:grpSpPr bwMode="auto">
          <a:xfrm>
            <a:off x="4809852" y="8441868"/>
            <a:ext cx="737067" cy="576848"/>
            <a:chOff x="2968837" y="5977564"/>
            <a:chExt cx="560962" cy="369706"/>
          </a:xfrm>
        </p:grpSpPr>
        <p:cxnSp>
          <p:nvCxnSpPr>
            <p:cNvPr id="245" name="Gerade Verbindung 56">
              <a:extLst>
                <a:ext uri="{FF2B5EF4-FFF2-40B4-BE49-F238E27FC236}">
                  <a16:creationId xmlns:a16="http://schemas.microsoft.com/office/drawing/2014/main" id="{2FBEAD22-D5F7-6B57-7D21-CA389F6C95CF}"/>
                </a:ext>
              </a:extLst>
            </p:cNvPr>
            <p:cNvCxnSpPr/>
            <p:nvPr/>
          </p:nvCxnSpPr>
          <p:spPr bwMode="auto">
            <a:xfrm flipV="1">
              <a:off x="3254013" y="6198990"/>
              <a:ext cx="0" cy="1482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6" name="Textfeld 15">
              <a:extLst>
                <a:ext uri="{FF2B5EF4-FFF2-40B4-BE49-F238E27FC236}">
                  <a16:creationId xmlns:a16="http://schemas.microsoft.com/office/drawing/2014/main" id="{608DD18C-D0AB-E7DE-EDCA-58BF6031C31F}"/>
                </a:ext>
              </a:extLst>
            </p:cNvPr>
            <p:cNvSpPr txBox="1"/>
            <p:nvPr/>
          </p:nvSpPr>
          <p:spPr bwMode="auto">
            <a:xfrm>
              <a:off x="2968837" y="5977564"/>
              <a:ext cx="5609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000" b="1">
                  <a:latin typeface="Open Sans"/>
                  <a:ea typeface="Open Sans"/>
                  <a:cs typeface="Open Sans"/>
                </a:rPr>
                <a:t>2005</a:t>
              </a:r>
              <a:endParaRPr/>
            </a:p>
          </p:txBody>
        </p:sp>
      </p:grpSp>
      <p:grpSp>
        <p:nvGrpSpPr>
          <p:cNvPr id="247" name="Gruppieren 44">
            <a:extLst>
              <a:ext uri="{FF2B5EF4-FFF2-40B4-BE49-F238E27FC236}">
                <a16:creationId xmlns:a16="http://schemas.microsoft.com/office/drawing/2014/main" id="{4E2E5B09-89B4-D06A-8B1D-672049E5207E}"/>
              </a:ext>
            </a:extLst>
          </p:cNvPr>
          <p:cNvGrpSpPr/>
          <p:nvPr/>
        </p:nvGrpSpPr>
        <p:grpSpPr bwMode="auto">
          <a:xfrm>
            <a:off x="7649666" y="8441868"/>
            <a:ext cx="737067" cy="576848"/>
            <a:chOff x="5556173" y="5977564"/>
            <a:chExt cx="560962" cy="369706"/>
          </a:xfrm>
        </p:grpSpPr>
        <p:cxnSp>
          <p:nvCxnSpPr>
            <p:cNvPr id="248" name="Gerade Verbindung 55">
              <a:extLst>
                <a:ext uri="{FF2B5EF4-FFF2-40B4-BE49-F238E27FC236}">
                  <a16:creationId xmlns:a16="http://schemas.microsoft.com/office/drawing/2014/main" id="{14E38507-FE59-EDBE-6450-44C898394505}"/>
                </a:ext>
              </a:extLst>
            </p:cNvPr>
            <p:cNvCxnSpPr/>
            <p:nvPr/>
          </p:nvCxnSpPr>
          <p:spPr bwMode="auto">
            <a:xfrm flipV="1">
              <a:off x="5805483" y="6198990"/>
              <a:ext cx="0" cy="1482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9" name="Textfeld 16">
              <a:extLst>
                <a:ext uri="{FF2B5EF4-FFF2-40B4-BE49-F238E27FC236}">
                  <a16:creationId xmlns:a16="http://schemas.microsoft.com/office/drawing/2014/main" id="{F20D3EDE-E2DF-6B13-2805-A5317A8AE189}"/>
                </a:ext>
              </a:extLst>
            </p:cNvPr>
            <p:cNvSpPr txBox="1"/>
            <p:nvPr/>
          </p:nvSpPr>
          <p:spPr bwMode="auto">
            <a:xfrm>
              <a:off x="5556173" y="5977564"/>
              <a:ext cx="5609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000" b="1">
                  <a:latin typeface="Open Sans"/>
                  <a:ea typeface="Open Sans"/>
                  <a:cs typeface="Open Sans"/>
                </a:rPr>
                <a:t>2010</a:t>
              </a:r>
              <a:endParaRPr/>
            </a:p>
          </p:txBody>
        </p:sp>
      </p:grpSp>
      <p:grpSp>
        <p:nvGrpSpPr>
          <p:cNvPr id="250" name="Gruppieren 45">
            <a:extLst>
              <a:ext uri="{FF2B5EF4-FFF2-40B4-BE49-F238E27FC236}">
                <a16:creationId xmlns:a16="http://schemas.microsoft.com/office/drawing/2014/main" id="{9FC3DC44-6CA9-640A-F1EE-767D98375A22}"/>
              </a:ext>
            </a:extLst>
          </p:cNvPr>
          <p:cNvGrpSpPr/>
          <p:nvPr/>
        </p:nvGrpSpPr>
        <p:grpSpPr bwMode="auto">
          <a:xfrm>
            <a:off x="10489480" y="8441868"/>
            <a:ext cx="737067" cy="576848"/>
            <a:chOff x="8070774" y="5977564"/>
            <a:chExt cx="560962" cy="369706"/>
          </a:xfrm>
        </p:grpSpPr>
        <p:cxnSp>
          <p:nvCxnSpPr>
            <p:cNvPr id="251" name="Gerade Verbindung 53">
              <a:extLst>
                <a:ext uri="{FF2B5EF4-FFF2-40B4-BE49-F238E27FC236}">
                  <a16:creationId xmlns:a16="http://schemas.microsoft.com/office/drawing/2014/main" id="{10BEE36F-2560-8B86-E126-5E9C0E30B75C}"/>
                </a:ext>
              </a:extLst>
            </p:cNvPr>
            <p:cNvCxnSpPr/>
            <p:nvPr/>
          </p:nvCxnSpPr>
          <p:spPr bwMode="auto">
            <a:xfrm flipV="1">
              <a:off x="8366788" y="6198990"/>
              <a:ext cx="0" cy="1482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2" name="Textfeld 17">
              <a:extLst>
                <a:ext uri="{FF2B5EF4-FFF2-40B4-BE49-F238E27FC236}">
                  <a16:creationId xmlns:a16="http://schemas.microsoft.com/office/drawing/2014/main" id="{65711A0D-B242-6163-078D-2C0F3CD5CC65}"/>
                </a:ext>
              </a:extLst>
            </p:cNvPr>
            <p:cNvSpPr txBox="1"/>
            <p:nvPr/>
          </p:nvSpPr>
          <p:spPr bwMode="auto">
            <a:xfrm>
              <a:off x="8070774" y="5977564"/>
              <a:ext cx="5609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000" b="1">
                  <a:latin typeface="Open Sans"/>
                  <a:ea typeface="Open Sans"/>
                  <a:cs typeface="Open Sans"/>
                </a:rPr>
                <a:t>2015</a:t>
              </a:r>
              <a:endParaRPr/>
            </a:p>
          </p:txBody>
        </p:sp>
      </p:grpSp>
      <p:grpSp>
        <p:nvGrpSpPr>
          <p:cNvPr id="253" name="Gruppieren 50">
            <a:extLst>
              <a:ext uri="{FF2B5EF4-FFF2-40B4-BE49-F238E27FC236}">
                <a16:creationId xmlns:a16="http://schemas.microsoft.com/office/drawing/2014/main" id="{CC5D6686-F37E-007D-088E-56D71158746F}"/>
              </a:ext>
            </a:extLst>
          </p:cNvPr>
          <p:cNvGrpSpPr/>
          <p:nvPr/>
        </p:nvGrpSpPr>
        <p:grpSpPr bwMode="auto">
          <a:xfrm>
            <a:off x="16169110" y="8441868"/>
            <a:ext cx="737067" cy="576848"/>
            <a:chOff x="10730846" y="5977564"/>
            <a:chExt cx="560962" cy="369706"/>
          </a:xfrm>
        </p:grpSpPr>
        <p:cxnSp>
          <p:nvCxnSpPr>
            <p:cNvPr id="254" name="Gerade Verbindung 54">
              <a:extLst>
                <a:ext uri="{FF2B5EF4-FFF2-40B4-BE49-F238E27FC236}">
                  <a16:creationId xmlns:a16="http://schemas.microsoft.com/office/drawing/2014/main" id="{B138088D-659B-51F9-4D63-8EB95863188A}"/>
                </a:ext>
              </a:extLst>
            </p:cNvPr>
            <p:cNvCxnSpPr/>
            <p:nvPr/>
          </p:nvCxnSpPr>
          <p:spPr bwMode="auto">
            <a:xfrm flipV="1">
              <a:off x="11016579" y="6198990"/>
              <a:ext cx="0" cy="1482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5" name="Textfeld 18">
              <a:extLst>
                <a:ext uri="{FF2B5EF4-FFF2-40B4-BE49-F238E27FC236}">
                  <a16:creationId xmlns:a16="http://schemas.microsoft.com/office/drawing/2014/main" id="{6DDB3757-98CB-CA5F-F37B-F38ACF9C315D}"/>
                </a:ext>
              </a:extLst>
            </p:cNvPr>
            <p:cNvSpPr txBox="1"/>
            <p:nvPr/>
          </p:nvSpPr>
          <p:spPr bwMode="auto">
            <a:xfrm>
              <a:off x="10730846" y="5977564"/>
              <a:ext cx="5609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000" b="1">
                  <a:latin typeface="Open Sans"/>
                  <a:ea typeface="Open Sans"/>
                  <a:cs typeface="Open Sans"/>
                </a:rPr>
                <a:t>2025</a:t>
              </a:r>
              <a:endParaRPr/>
            </a:p>
          </p:txBody>
        </p:sp>
      </p:grpSp>
      <p:cxnSp>
        <p:nvCxnSpPr>
          <p:cNvPr id="259" name="Gerade Verbindung 65">
            <a:extLst>
              <a:ext uri="{FF2B5EF4-FFF2-40B4-BE49-F238E27FC236}">
                <a16:creationId xmlns:a16="http://schemas.microsoft.com/office/drawing/2014/main" id="{F2467A01-FF8D-E72B-CAEC-FC87FE4A7F81}"/>
              </a:ext>
            </a:extLst>
          </p:cNvPr>
          <p:cNvCxnSpPr>
            <a:cxnSpLocks/>
          </p:cNvCxnSpPr>
          <p:nvPr/>
        </p:nvCxnSpPr>
        <p:spPr bwMode="auto">
          <a:xfrm>
            <a:off x="8002599" y="5723057"/>
            <a:ext cx="0" cy="2585649"/>
          </a:xfrm>
          <a:prstGeom prst="line">
            <a:avLst/>
          </a:prstGeom>
          <a:ln w="19050" cap="rnd">
            <a:prstDash val="sysDot"/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Straight Connector 183">
            <a:extLst>
              <a:ext uri="{FF2B5EF4-FFF2-40B4-BE49-F238E27FC236}">
                <a16:creationId xmlns:a16="http://schemas.microsoft.com/office/drawing/2014/main" id="{113B86E2-7305-CD45-35E1-EA8630666A38}"/>
              </a:ext>
            </a:extLst>
          </p:cNvPr>
          <p:cNvCxnSpPr>
            <a:cxnSpLocks/>
          </p:cNvCxnSpPr>
          <p:nvPr/>
        </p:nvCxnSpPr>
        <p:spPr bwMode="auto">
          <a:xfrm>
            <a:off x="2599640" y="7022613"/>
            <a:ext cx="14496315" cy="0"/>
          </a:xfrm>
          <a:prstGeom prst="line">
            <a:avLst/>
          </a:prstGeom>
          <a:solidFill>
            <a:schemeClr val="accent2"/>
          </a:solidFill>
          <a:ln w="25400">
            <a:solidFill>
              <a:srgbClr val="E9573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ctangle: Rounded Corners 54">
            <a:extLst>
              <a:ext uri="{FF2B5EF4-FFF2-40B4-BE49-F238E27FC236}">
                <a16:creationId xmlns:a16="http://schemas.microsoft.com/office/drawing/2014/main" id="{22BD813A-C653-0F6D-99A7-CBA6DEFB140D}"/>
              </a:ext>
            </a:extLst>
          </p:cNvPr>
          <p:cNvSpPr/>
          <p:nvPr/>
        </p:nvSpPr>
        <p:spPr bwMode="auto">
          <a:xfrm>
            <a:off x="6933511" y="6769909"/>
            <a:ext cx="4993963" cy="500727"/>
          </a:xfrm>
          <a:prstGeom prst="roundRect">
            <a:avLst>
              <a:gd name="adj" fmla="val 50000"/>
            </a:avLst>
          </a:prstGeom>
          <a:solidFill>
            <a:srgbClr val="E9573D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b="1">
                <a:solidFill>
                  <a:schemeClr val="tx1"/>
                </a:solidFill>
              </a:rPr>
              <a:t>Beteiligungsplattformen</a:t>
            </a:r>
            <a:endParaRPr/>
          </a:p>
        </p:txBody>
      </p:sp>
      <p:grpSp>
        <p:nvGrpSpPr>
          <p:cNvPr id="263" name="Group 176">
            <a:extLst>
              <a:ext uri="{FF2B5EF4-FFF2-40B4-BE49-F238E27FC236}">
                <a16:creationId xmlns:a16="http://schemas.microsoft.com/office/drawing/2014/main" id="{E6AD32A3-89B8-1E41-7C0A-E4E2D5F98EF8}"/>
              </a:ext>
            </a:extLst>
          </p:cNvPr>
          <p:cNvGrpSpPr/>
          <p:nvPr/>
        </p:nvGrpSpPr>
        <p:grpSpPr bwMode="auto">
          <a:xfrm flipH="1">
            <a:off x="2338569" y="6832536"/>
            <a:ext cx="258154" cy="375473"/>
            <a:chOff x="2476726" y="2685229"/>
            <a:chExt cx="498245" cy="758808"/>
          </a:xfrm>
          <a:solidFill>
            <a:srgbClr val="E9573D"/>
          </a:solidFill>
        </p:grpSpPr>
        <p:sp>
          <p:nvSpPr>
            <p:cNvPr id="264" name="Isosceles Triangle 177">
              <a:extLst>
                <a:ext uri="{FF2B5EF4-FFF2-40B4-BE49-F238E27FC236}">
                  <a16:creationId xmlns:a16="http://schemas.microsoft.com/office/drawing/2014/main" id="{FF024C96-0339-A681-DFB2-C9D22CF00506}"/>
                </a:ext>
              </a:extLst>
            </p:cNvPr>
            <p:cNvSpPr/>
            <p:nvPr/>
          </p:nvSpPr>
          <p:spPr bwMode="auto">
            <a:xfrm rot="5399977">
              <a:off x="2392484" y="2861548"/>
              <a:ext cx="758808" cy="406167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65" name="Isosceles Triangle 178">
              <a:extLst>
                <a:ext uri="{FF2B5EF4-FFF2-40B4-BE49-F238E27FC236}">
                  <a16:creationId xmlns:a16="http://schemas.microsoft.com/office/drawing/2014/main" id="{A24CA6F2-C8DA-6522-9494-9501F063BF16}"/>
                </a:ext>
              </a:extLst>
            </p:cNvPr>
            <p:cNvSpPr/>
            <p:nvPr/>
          </p:nvSpPr>
          <p:spPr bwMode="auto">
            <a:xfrm rot="5399977">
              <a:off x="2347266" y="2915523"/>
              <a:ext cx="557142" cy="298221"/>
            </a:xfrm>
            <a:prstGeom prst="triangle">
              <a:avLst>
                <a:gd name="adj" fmla="val 50000"/>
              </a:avLst>
            </a:prstGeom>
            <a:grp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</p:grpSp>
      <p:cxnSp>
        <p:nvCxnSpPr>
          <p:cNvPr id="269" name="Gerade Verbindung 23">
            <a:extLst>
              <a:ext uri="{FF2B5EF4-FFF2-40B4-BE49-F238E27FC236}">
                <a16:creationId xmlns:a16="http://schemas.microsoft.com/office/drawing/2014/main" id="{FCFFE878-D4CA-34E3-5814-08114BD2DB12}"/>
              </a:ext>
            </a:extLst>
          </p:cNvPr>
          <p:cNvCxnSpPr>
            <a:cxnSpLocks/>
          </p:cNvCxnSpPr>
          <p:nvPr/>
        </p:nvCxnSpPr>
        <p:spPr bwMode="auto">
          <a:xfrm>
            <a:off x="16527384" y="3484170"/>
            <a:ext cx="0" cy="4824536"/>
          </a:xfrm>
          <a:prstGeom prst="line">
            <a:avLst/>
          </a:prstGeom>
          <a:ln w="19050" cap="rnd">
            <a:prstDash val="sysDot"/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0" name="Straight Connector 183">
            <a:extLst>
              <a:ext uri="{FF2B5EF4-FFF2-40B4-BE49-F238E27FC236}">
                <a16:creationId xmlns:a16="http://schemas.microsoft.com/office/drawing/2014/main" id="{C11E482A-20D3-D86B-73E1-314E2C41257A}"/>
              </a:ext>
            </a:extLst>
          </p:cNvPr>
          <p:cNvCxnSpPr>
            <a:cxnSpLocks/>
          </p:cNvCxnSpPr>
          <p:nvPr/>
        </p:nvCxnSpPr>
        <p:spPr bwMode="auto">
          <a:xfrm>
            <a:off x="8395458" y="5439740"/>
            <a:ext cx="8661070" cy="0"/>
          </a:xfrm>
          <a:prstGeom prst="line">
            <a:avLst/>
          </a:prstGeom>
          <a:solidFill>
            <a:schemeClr val="accent2"/>
          </a:solidFill>
          <a:ln w="25400">
            <a:solidFill>
              <a:srgbClr val="E9573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: Rounded Corners 54">
            <a:extLst>
              <a:ext uri="{FF2B5EF4-FFF2-40B4-BE49-F238E27FC236}">
                <a16:creationId xmlns:a16="http://schemas.microsoft.com/office/drawing/2014/main" id="{A86E1FBE-622A-A97B-0CFB-FBF9348712BA}"/>
              </a:ext>
            </a:extLst>
          </p:cNvPr>
          <p:cNvSpPr/>
          <p:nvPr/>
        </p:nvSpPr>
        <p:spPr bwMode="auto">
          <a:xfrm>
            <a:off x="9275643" y="5189375"/>
            <a:ext cx="6042700" cy="500727"/>
          </a:xfrm>
          <a:prstGeom prst="roundRect">
            <a:avLst>
              <a:gd name="adj" fmla="val 50000"/>
            </a:avLst>
          </a:prstGeom>
          <a:solidFill>
            <a:srgbClr val="E9573D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b="1">
                <a:solidFill>
                  <a:schemeClr val="tx1"/>
                </a:solidFill>
              </a:rPr>
              <a:t>Mobile Beteiligung</a:t>
            </a:r>
            <a:endParaRPr/>
          </a:p>
        </p:txBody>
      </p:sp>
      <p:grpSp>
        <p:nvGrpSpPr>
          <p:cNvPr id="272" name="Group 176">
            <a:extLst>
              <a:ext uri="{FF2B5EF4-FFF2-40B4-BE49-F238E27FC236}">
                <a16:creationId xmlns:a16="http://schemas.microsoft.com/office/drawing/2014/main" id="{6F0A969E-FBD7-DF1D-C042-0972DC9421C2}"/>
              </a:ext>
            </a:extLst>
          </p:cNvPr>
          <p:cNvGrpSpPr/>
          <p:nvPr/>
        </p:nvGrpSpPr>
        <p:grpSpPr bwMode="auto">
          <a:xfrm flipH="1">
            <a:off x="8137303" y="5252003"/>
            <a:ext cx="258154" cy="375473"/>
            <a:chOff x="2476726" y="2685229"/>
            <a:chExt cx="498245" cy="758808"/>
          </a:xfrm>
          <a:solidFill>
            <a:srgbClr val="E9573D"/>
          </a:solidFill>
        </p:grpSpPr>
        <p:sp>
          <p:nvSpPr>
            <p:cNvPr id="273" name="Isosceles Triangle 177">
              <a:extLst>
                <a:ext uri="{FF2B5EF4-FFF2-40B4-BE49-F238E27FC236}">
                  <a16:creationId xmlns:a16="http://schemas.microsoft.com/office/drawing/2014/main" id="{E03416FA-F095-B710-0829-C0237BA79F67}"/>
                </a:ext>
              </a:extLst>
            </p:cNvPr>
            <p:cNvSpPr/>
            <p:nvPr/>
          </p:nvSpPr>
          <p:spPr bwMode="auto">
            <a:xfrm rot="5399977">
              <a:off x="2392484" y="2861548"/>
              <a:ext cx="758808" cy="406167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74" name="Isosceles Triangle 178">
              <a:extLst>
                <a:ext uri="{FF2B5EF4-FFF2-40B4-BE49-F238E27FC236}">
                  <a16:creationId xmlns:a16="http://schemas.microsoft.com/office/drawing/2014/main" id="{C127A524-B8DE-9020-26EF-604C3C2B2519}"/>
                </a:ext>
              </a:extLst>
            </p:cNvPr>
            <p:cNvSpPr/>
            <p:nvPr/>
          </p:nvSpPr>
          <p:spPr bwMode="auto">
            <a:xfrm rot="5399977">
              <a:off x="2347266" y="2915523"/>
              <a:ext cx="557142" cy="298221"/>
            </a:xfrm>
            <a:prstGeom prst="triangle">
              <a:avLst>
                <a:gd name="adj" fmla="val 50000"/>
              </a:avLst>
            </a:prstGeom>
            <a:grp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</p:grpSp>
      <p:grpSp>
        <p:nvGrpSpPr>
          <p:cNvPr id="278" name="Gruppieren 48">
            <a:extLst>
              <a:ext uri="{FF2B5EF4-FFF2-40B4-BE49-F238E27FC236}">
                <a16:creationId xmlns:a16="http://schemas.microsoft.com/office/drawing/2014/main" id="{D27B4415-0159-C70A-9B5E-18B321F9D547}"/>
              </a:ext>
            </a:extLst>
          </p:cNvPr>
          <p:cNvGrpSpPr/>
          <p:nvPr/>
        </p:nvGrpSpPr>
        <p:grpSpPr bwMode="auto">
          <a:xfrm>
            <a:off x="13329299" y="8451938"/>
            <a:ext cx="737067" cy="576848"/>
            <a:chOff x="9076466" y="5984018"/>
            <a:chExt cx="560962" cy="369706"/>
          </a:xfrm>
        </p:grpSpPr>
        <p:cxnSp>
          <p:nvCxnSpPr>
            <p:cNvPr id="279" name="Gerade Verbindung 46">
              <a:extLst>
                <a:ext uri="{FF2B5EF4-FFF2-40B4-BE49-F238E27FC236}">
                  <a16:creationId xmlns:a16="http://schemas.microsoft.com/office/drawing/2014/main" id="{EF766557-584A-3341-B590-3624657AB28A}"/>
                </a:ext>
              </a:extLst>
            </p:cNvPr>
            <p:cNvCxnSpPr/>
            <p:nvPr/>
          </p:nvCxnSpPr>
          <p:spPr bwMode="auto">
            <a:xfrm flipV="1">
              <a:off x="9362202" y="6205446"/>
              <a:ext cx="0" cy="1482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0" name="Textfeld 47">
              <a:extLst>
                <a:ext uri="{FF2B5EF4-FFF2-40B4-BE49-F238E27FC236}">
                  <a16:creationId xmlns:a16="http://schemas.microsoft.com/office/drawing/2014/main" id="{7C03CAB7-80A6-E6E9-FDA2-CEA561F7D997}"/>
                </a:ext>
              </a:extLst>
            </p:cNvPr>
            <p:cNvSpPr txBox="1"/>
            <p:nvPr/>
          </p:nvSpPr>
          <p:spPr bwMode="auto">
            <a:xfrm>
              <a:off x="9076466" y="5984018"/>
              <a:ext cx="5609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000" b="1">
                  <a:latin typeface="Open Sans"/>
                  <a:ea typeface="Open Sans"/>
                  <a:cs typeface="Open Sans"/>
                </a:rPr>
                <a:t>2020</a:t>
              </a:r>
              <a:endParaRPr/>
            </a:p>
          </p:txBody>
        </p:sp>
      </p:grpSp>
      <p:cxnSp>
        <p:nvCxnSpPr>
          <p:cNvPr id="281" name="Straight Connector 183">
            <a:extLst>
              <a:ext uri="{FF2B5EF4-FFF2-40B4-BE49-F238E27FC236}">
                <a16:creationId xmlns:a16="http://schemas.microsoft.com/office/drawing/2014/main" id="{B446BF5A-322F-FE57-CEDD-965A700DFA9E}"/>
              </a:ext>
            </a:extLst>
          </p:cNvPr>
          <p:cNvCxnSpPr>
            <a:cxnSpLocks/>
          </p:cNvCxnSpPr>
          <p:nvPr/>
        </p:nvCxnSpPr>
        <p:spPr bwMode="auto">
          <a:xfrm>
            <a:off x="16301175" y="4439999"/>
            <a:ext cx="755353" cy="0"/>
          </a:xfrm>
          <a:prstGeom prst="line">
            <a:avLst/>
          </a:prstGeom>
          <a:solidFill>
            <a:schemeClr val="accent2"/>
          </a:solidFill>
          <a:ln w="25400">
            <a:solidFill>
              <a:srgbClr val="E9573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Rectangle: Rounded Corners 54">
            <a:extLst>
              <a:ext uri="{FF2B5EF4-FFF2-40B4-BE49-F238E27FC236}">
                <a16:creationId xmlns:a16="http://schemas.microsoft.com/office/drawing/2014/main" id="{DB620B4C-AD20-1435-7285-019036D3E39F}"/>
              </a:ext>
            </a:extLst>
          </p:cNvPr>
          <p:cNvSpPr/>
          <p:nvPr/>
        </p:nvSpPr>
        <p:spPr bwMode="auto">
          <a:xfrm>
            <a:off x="14869243" y="3630347"/>
            <a:ext cx="2376401" cy="500727"/>
          </a:xfrm>
          <a:prstGeom prst="roundRect">
            <a:avLst>
              <a:gd name="adj" fmla="val 50000"/>
            </a:avLst>
          </a:prstGeom>
          <a:solidFill>
            <a:srgbClr val="E9573D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</a:rPr>
              <a:t>KI-Beteiligung</a:t>
            </a:r>
            <a:endParaRPr dirty="0"/>
          </a:p>
        </p:txBody>
      </p:sp>
      <p:sp>
        <p:nvSpPr>
          <p:cNvPr id="285" name="Isosceles Triangle 178">
            <a:extLst>
              <a:ext uri="{FF2B5EF4-FFF2-40B4-BE49-F238E27FC236}">
                <a16:creationId xmlns:a16="http://schemas.microsoft.com/office/drawing/2014/main" id="{835DF421-BEFE-E543-F018-E5D3CA43BB51}"/>
              </a:ext>
            </a:extLst>
          </p:cNvPr>
          <p:cNvSpPr/>
          <p:nvPr/>
        </p:nvSpPr>
        <p:spPr bwMode="auto">
          <a:xfrm rot="16200023" flipH="1">
            <a:off x="16028980" y="4396721"/>
            <a:ext cx="342794" cy="124265"/>
          </a:xfrm>
          <a:prstGeom prst="triangle">
            <a:avLst>
              <a:gd name="adj" fmla="val 50000"/>
            </a:avLst>
          </a:prstGeom>
          <a:solidFill>
            <a:srgbClr val="E9573D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7" name="Isosceles Triangle 192">
            <a:extLst>
              <a:ext uri="{FF2B5EF4-FFF2-40B4-BE49-F238E27FC236}">
                <a16:creationId xmlns:a16="http://schemas.microsoft.com/office/drawing/2014/main" id="{45076583-32F7-BF77-1382-62FDA0E7BF20}"/>
              </a:ext>
            </a:extLst>
          </p:cNvPr>
          <p:cNvSpPr/>
          <p:nvPr/>
        </p:nvSpPr>
        <p:spPr bwMode="auto">
          <a:xfrm rot="5399977">
            <a:off x="16143006" y="4374231"/>
            <a:ext cx="466871" cy="169246"/>
          </a:xfrm>
          <a:prstGeom prst="triangle">
            <a:avLst>
              <a:gd name="adj" fmla="val 50000"/>
            </a:avLst>
          </a:prstGeom>
          <a:solidFill>
            <a:srgbClr val="E9573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8" name="Isosceles Triangle 193">
            <a:extLst>
              <a:ext uri="{FF2B5EF4-FFF2-40B4-BE49-F238E27FC236}">
                <a16:creationId xmlns:a16="http://schemas.microsoft.com/office/drawing/2014/main" id="{BC4A4003-E688-0405-60B3-FD419D5B623B}"/>
              </a:ext>
            </a:extLst>
          </p:cNvPr>
          <p:cNvSpPr/>
          <p:nvPr/>
        </p:nvSpPr>
        <p:spPr bwMode="auto">
          <a:xfrm rot="5399977">
            <a:off x="17019318" y="4396718"/>
            <a:ext cx="342794" cy="124267"/>
          </a:xfrm>
          <a:prstGeom prst="triangle">
            <a:avLst>
              <a:gd name="adj" fmla="val 50000"/>
            </a:avLst>
          </a:prstGeom>
          <a:solidFill>
            <a:srgbClr val="E9573D"/>
          </a:solidFill>
          <a:ln w="25400">
            <a:solidFill>
              <a:srgbClr val="E95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9" name="Textplatzhalter 4">
            <a:extLst>
              <a:ext uri="{FF2B5EF4-FFF2-40B4-BE49-F238E27FC236}">
                <a16:creationId xmlns:a16="http://schemas.microsoft.com/office/drawing/2014/main" id="{0FB8EC23-DC45-2FB3-AAB8-6B5FA307CC5E}"/>
              </a:ext>
            </a:extLst>
          </p:cNvPr>
          <p:cNvSpPr txBox="1"/>
          <p:nvPr/>
        </p:nvSpPr>
        <p:spPr bwMode="auto">
          <a:xfrm>
            <a:off x="13406132" y="4510291"/>
            <a:ext cx="3580620" cy="513869"/>
          </a:xfrm>
          <a:prstGeom prst="rect">
            <a:avLst/>
          </a:prstGeom>
        </p:spPr>
        <p:txBody>
          <a:bodyPr/>
          <a:lstStyle>
            <a:lvl1pPr marL="273049" indent="-273049" algn="l" defTabSz="914400">
              <a:lnSpc>
                <a:spcPct val="110000"/>
              </a:lnSpc>
              <a:spcBef>
                <a:spcPts val="5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7" indent="-261937" algn="l" defTabSz="914400">
              <a:lnSpc>
                <a:spcPct val="110000"/>
              </a:lnSpc>
              <a:spcBef>
                <a:spcPts val="599"/>
              </a:spcBef>
              <a:buFont typeface="Symbo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3049" algn="l" defTabSz="914400">
              <a:lnSpc>
                <a:spcPct val="110000"/>
              </a:lnSpc>
              <a:spcBef>
                <a:spcPts val="599"/>
              </a:spcBef>
              <a:buFont typeface="Symbo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499" indent="-271462" algn="l" defTabSz="914400">
              <a:lnSpc>
                <a:spcPct val="110000"/>
              </a:lnSpc>
              <a:spcBef>
                <a:spcPts val="599"/>
              </a:spcBef>
              <a:buFont typeface="Symbo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3524" algn="l" defTabSz="914400">
              <a:lnSpc>
                <a:spcPct val="110000"/>
              </a:lnSpc>
              <a:spcBef>
                <a:spcPts val="599"/>
              </a:spcBef>
              <a:buFont typeface="Symbo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800" dirty="0"/>
              <a:t>adaptiv und kognitiv</a:t>
            </a:r>
            <a:endParaRPr dirty="0"/>
          </a:p>
        </p:txBody>
      </p:sp>
      <p:pic>
        <p:nvPicPr>
          <p:cNvPr id="343" name="Grafik 342" descr="Ein Bild, das computer, Computer, Rechteck, Gerät enthält.&#10;&#10;Automatisch generierte Beschreibung">
            <a:extLst>
              <a:ext uri="{FF2B5EF4-FFF2-40B4-BE49-F238E27FC236}">
                <a16:creationId xmlns:a16="http://schemas.microsoft.com/office/drawing/2014/main" id="{615AB8B3-B938-9B25-7B48-C968F58E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62940" y="4444265"/>
            <a:ext cx="4387107" cy="2467748"/>
          </a:xfrm>
          <a:prstGeom prst="rect">
            <a:avLst/>
          </a:prstGeom>
        </p:spPr>
      </p:pic>
      <p:pic>
        <p:nvPicPr>
          <p:cNvPr id="344" name="Grafik 343">
            <a:extLst>
              <a:ext uri="{FF2B5EF4-FFF2-40B4-BE49-F238E27FC236}">
                <a16:creationId xmlns:a16="http://schemas.microsoft.com/office/drawing/2014/main" id="{6EE7AA8B-07E5-FA17-9B36-27E033D97A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64" t="16567" r="19084" b="13916"/>
          <a:stretch>
            <a:fillRect/>
          </a:stretch>
        </p:blipFill>
        <p:spPr>
          <a:xfrm>
            <a:off x="8340234" y="3048732"/>
            <a:ext cx="1223354" cy="2099776"/>
          </a:xfrm>
          <a:prstGeom prst="rect">
            <a:avLst/>
          </a:prstGeom>
        </p:spPr>
      </p:pic>
      <p:pic>
        <p:nvPicPr>
          <p:cNvPr id="345" name="Grafik 344" descr="Ein Bild, das Statue, Kunst, Schwarzweiß enthält.&#10;&#10;KI-generierte Inhalte können fehlerhaft sein.">
            <a:extLst>
              <a:ext uri="{FF2B5EF4-FFF2-40B4-BE49-F238E27FC236}">
                <a16:creationId xmlns:a16="http://schemas.microsoft.com/office/drawing/2014/main" id="{0178AFCA-EDE0-18C3-A8DC-3A5A3DBC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821478" y="1334195"/>
            <a:ext cx="3545873" cy="3545873"/>
          </a:xfrm>
          <a:prstGeom prst="rect">
            <a:avLst/>
          </a:prstGeom>
        </p:spPr>
      </p:pic>
      <p:sp>
        <p:nvSpPr>
          <p:cNvPr id="10" name="Isosceles Triangle 193">
            <a:extLst>
              <a:ext uri="{FF2B5EF4-FFF2-40B4-BE49-F238E27FC236}">
                <a16:creationId xmlns:a16="http://schemas.microsoft.com/office/drawing/2014/main" id="{8E38E27A-9DFB-D282-222B-90DB4D9A6599}"/>
              </a:ext>
            </a:extLst>
          </p:cNvPr>
          <p:cNvSpPr/>
          <p:nvPr/>
        </p:nvSpPr>
        <p:spPr bwMode="auto">
          <a:xfrm rot="5399977">
            <a:off x="17019317" y="5372976"/>
            <a:ext cx="342794" cy="124267"/>
          </a:xfrm>
          <a:prstGeom prst="triangle">
            <a:avLst>
              <a:gd name="adj" fmla="val 50000"/>
            </a:avLst>
          </a:prstGeom>
          <a:solidFill>
            <a:srgbClr val="E9573D"/>
          </a:solidFill>
          <a:ln w="25400">
            <a:solidFill>
              <a:srgbClr val="E95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Isosceles Triangle 193">
            <a:extLst>
              <a:ext uri="{FF2B5EF4-FFF2-40B4-BE49-F238E27FC236}">
                <a16:creationId xmlns:a16="http://schemas.microsoft.com/office/drawing/2014/main" id="{A337CDF5-4D0E-64BC-BF4D-B8D247F7DF0F}"/>
              </a:ext>
            </a:extLst>
          </p:cNvPr>
          <p:cNvSpPr/>
          <p:nvPr/>
        </p:nvSpPr>
        <p:spPr bwMode="auto">
          <a:xfrm rot="5399977">
            <a:off x="17053625" y="6963628"/>
            <a:ext cx="342794" cy="124267"/>
          </a:xfrm>
          <a:prstGeom prst="triangle">
            <a:avLst>
              <a:gd name="adj" fmla="val 50000"/>
            </a:avLst>
          </a:prstGeom>
          <a:solidFill>
            <a:srgbClr val="E9573D"/>
          </a:solidFill>
          <a:ln w="25400">
            <a:solidFill>
              <a:srgbClr val="E95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F5E4F-E918-C6E2-5F44-F56563E8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D4E2A3-68AC-B6B3-CF89-420F4AB4979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Die drei Revolutionen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C870C7-7337-0D08-B3A7-0DD08F7DC9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869691-651E-6A65-03F5-3FB44B54774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FE61F7-C966-101C-6997-171CE2DAEA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4E107B1-FFD6-E2BE-EDE0-FB78A0D8F4B7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5913768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Revolution; rund um das Jahr 2000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• Über Online-Plattformen wird Planungsinformation und Beteiligung digital, orts- und zeitunabhängig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• Online-Plattformen erleichtern Information und Beteiligung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• Dokumente sind breit verfügbar</a:t>
            </a:r>
          </a:p>
        </p:txBody>
      </p:sp>
      <p:pic>
        <p:nvPicPr>
          <p:cNvPr id="13" name="Grafik 12" descr="Ein Bild, das computer, Computer, Rechteck, Gerät enthält.&#10;&#10;Automatisch generierte Beschreibung">
            <a:extLst>
              <a:ext uri="{FF2B5EF4-FFF2-40B4-BE49-F238E27FC236}">
                <a16:creationId xmlns:a16="http://schemas.microsoft.com/office/drawing/2014/main" id="{E3FB1AD0-097D-23DB-3B32-33C0778E6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12322" y="4430539"/>
            <a:ext cx="6592711" cy="3708400"/>
          </a:xfrm>
          <a:prstGeom prst="rect">
            <a:avLst/>
          </a:prstGeom>
        </p:spPr>
      </p:pic>
      <p:sp>
        <p:nvSpPr>
          <p:cNvPr id="14" name="Rechteck: abgerundete Ecken 10">
            <a:extLst>
              <a:ext uri="{FF2B5EF4-FFF2-40B4-BE49-F238E27FC236}">
                <a16:creationId xmlns:a16="http://schemas.microsoft.com/office/drawing/2014/main" id="{52B20623-0D5B-EFEB-F02E-C282C7136645}"/>
              </a:ext>
            </a:extLst>
          </p:cNvPr>
          <p:cNvSpPr/>
          <p:nvPr/>
        </p:nvSpPr>
        <p:spPr bwMode="auto">
          <a:xfrm>
            <a:off x="3283298" y="4969450"/>
            <a:ext cx="4075685" cy="3169489"/>
          </a:xfrm>
          <a:prstGeom prst="roundRect">
            <a:avLst>
              <a:gd name="adj" fmla="val 2739"/>
            </a:avLst>
          </a:prstGeom>
          <a:blipFill>
            <a:blip r:embed="rId3"/>
            <a:srcRect l="19531" r="12560"/>
            <a:stretch/>
          </a:blipFill>
        </p:spPr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FA090A-54BD-D83C-56FB-F0D791C0134D}"/>
              </a:ext>
            </a:extLst>
          </p:cNvPr>
          <p:cNvSpPr txBox="1"/>
          <p:nvPr/>
        </p:nvSpPr>
        <p:spPr>
          <a:xfrm>
            <a:off x="2851250" y="8462987"/>
            <a:ext cx="13321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Online-Beteiligungen waren neu, selten und technisch anspruchsvoll. Stellungnahmen waren entsprechend lang, argumentativ dicht und qualitativ hoch.</a:t>
            </a:r>
          </a:p>
          <a:p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Viele Verfahren waren einmalige große Ereignisse, bei denen man sich richtig Zeit nahm.</a:t>
            </a:r>
          </a:p>
        </p:txBody>
      </p:sp>
      <p:cxnSp>
        <p:nvCxnSpPr>
          <p:cNvPr id="9" name="Straight Connector 183">
            <a:extLst>
              <a:ext uri="{FF2B5EF4-FFF2-40B4-BE49-F238E27FC236}">
                <a16:creationId xmlns:a16="http://schemas.microsoft.com/office/drawing/2014/main" id="{9C145E0F-48EF-66A7-A48B-5C22AA18B345}"/>
              </a:ext>
            </a:extLst>
          </p:cNvPr>
          <p:cNvCxnSpPr>
            <a:cxnSpLocks/>
          </p:cNvCxnSpPr>
          <p:nvPr/>
        </p:nvCxnSpPr>
        <p:spPr bwMode="auto">
          <a:xfrm>
            <a:off x="7824960" y="6302747"/>
            <a:ext cx="1512168" cy="0"/>
          </a:xfrm>
          <a:prstGeom prst="line">
            <a:avLst/>
          </a:prstGeom>
          <a:solidFill>
            <a:schemeClr val="accent2"/>
          </a:solidFill>
          <a:ln w="25400">
            <a:solidFill>
              <a:srgbClr val="E9573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91">
            <a:extLst>
              <a:ext uri="{FF2B5EF4-FFF2-40B4-BE49-F238E27FC236}">
                <a16:creationId xmlns:a16="http://schemas.microsoft.com/office/drawing/2014/main" id="{13F992E8-A515-5C65-A1C0-69B8C04CF6B4}"/>
              </a:ext>
            </a:extLst>
          </p:cNvPr>
          <p:cNvGrpSpPr/>
          <p:nvPr/>
        </p:nvGrpSpPr>
        <p:grpSpPr bwMode="auto">
          <a:xfrm>
            <a:off x="9361848" y="6115011"/>
            <a:ext cx="258154" cy="375473"/>
            <a:chOff x="2476728" y="2685231"/>
            <a:chExt cx="498246" cy="758808"/>
          </a:xfrm>
          <a:solidFill>
            <a:srgbClr val="E9573D"/>
          </a:solidFill>
        </p:grpSpPr>
        <p:sp>
          <p:nvSpPr>
            <p:cNvPr id="16" name="Isosceles Triangle 192">
              <a:extLst>
                <a:ext uri="{FF2B5EF4-FFF2-40B4-BE49-F238E27FC236}">
                  <a16:creationId xmlns:a16="http://schemas.microsoft.com/office/drawing/2014/main" id="{40D76C67-6AF0-205E-C911-3A468F5107DB}"/>
                </a:ext>
              </a:extLst>
            </p:cNvPr>
            <p:cNvSpPr/>
            <p:nvPr/>
          </p:nvSpPr>
          <p:spPr bwMode="auto">
            <a:xfrm rot="5399977">
              <a:off x="2392485" y="2861550"/>
              <a:ext cx="758808" cy="40617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93">
              <a:extLst>
                <a:ext uri="{FF2B5EF4-FFF2-40B4-BE49-F238E27FC236}">
                  <a16:creationId xmlns:a16="http://schemas.microsoft.com/office/drawing/2014/main" id="{D7E52E02-BAD8-C33B-46F1-CE3A6E9EC385}"/>
                </a:ext>
              </a:extLst>
            </p:cNvPr>
            <p:cNvSpPr/>
            <p:nvPr/>
          </p:nvSpPr>
          <p:spPr bwMode="auto">
            <a:xfrm rot="5399977">
              <a:off x="2347268" y="2915523"/>
              <a:ext cx="557142" cy="298224"/>
            </a:xfrm>
            <a:prstGeom prst="triangle">
              <a:avLst>
                <a:gd name="adj" fmla="val 50000"/>
              </a:avLst>
            </a:prstGeom>
            <a:grp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2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27C6-667B-4324-0F73-DEC0DBC1B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3A3ADF5-A385-CD0C-C42E-E9C715C76F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Die drei Revolutionen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C8D52F-85D0-F31B-B991-71EBD733A2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FE34CC-44A2-3892-29B4-EA00F4A5CC4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0CDA4C-C0A4-521B-9FB3-0448AE89F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A5CCE-EF00-B279-9726-D1701C9FCA17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2. Revolution: Mobil &amp; datenbasiert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rund um das Jahr 2010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    • Mit Smartphones und Sozialen Medien wird Beteiligung mobiler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• Es entstehen neue Kommunikationswege und -arten; Beteiligung wird alltäglich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• Lese- und Aufmerksamkeitszeiten werden jedoch immer geringer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 descr="Ein Bild, das computer, Computer, Rechteck, Gerät enthält.&#10;&#10;Automatisch generierte Beschreibung">
            <a:extLst>
              <a:ext uri="{FF2B5EF4-FFF2-40B4-BE49-F238E27FC236}">
                <a16:creationId xmlns:a16="http://schemas.microsoft.com/office/drawing/2014/main" id="{DE9679A1-4B3F-E05B-2B2F-BDF9BEA8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341251" y="4448547"/>
            <a:ext cx="6592711" cy="37084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4141D2-4FAF-B03B-E251-6E67CCBAB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64" t="16567" r="19084" b="13916"/>
          <a:stretch>
            <a:fillRect/>
          </a:stretch>
        </p:blipFill>
        <p:spPr>
          <a:xfrm>
            <a:off x="10016142" y="5252859"/>
            <a:ext cx="1223354" cy="20997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42288B4-C02D-1911-9B1E-93207885DB7D}"/>
              </a:ext>
            </a:extLst>
          </p:cNvPr>
          <p:cNvSpPr txBox="1"/>
          <p:nvPr/>
        </p:nvSpPr>
        <p:spPr>
          <a:xfrm>
            <a:off x="2866328" y="8008441"/>
            <a:ext cx="144585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dem Aufstieg sozialer Medien hat sich unsere Erwartung an Textlänge und Aufmerksamkeit fundamental verändert. Das zeigt sich auch in Beteiligungsverfahren: Bürger schreiben heute eher kurz, spontan und mobil – weil sie es überall sonst genauso tun.</a:t>
            </a:r>
          </a:p>
          <a:p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Kommunikationskultur sozialer Medien migriert in die formelle Bürgerbeteiligung.</a:t>
            </a:r>
          </a:p>
        </p:txBody>
      </p:sp>
      <p:cxnSp>
        <p:nvCxnSpPr>
          <p:cNvPr id="11" name="Straight Connector 183">
            <a:extLst>
              <a:ext uri="{FF2B5EF4-FFF2-40B4-BE49-F238E27FC236}">
                <a16:creationId xmlns:a16="http://schemas.microsoft.com/office/drawing/2014/main" id="{502FF350-39E9-5467-F7C0-6A4DCDA18C3C}"/>
              </a:ext>
            </a:extLst>
          </p:cNvPr>
          <p:cNvCxnSpPr>
            <a:cxnSpLocks/>
          </p:cNvCxnSpPr>
          <p:nvPr/>
        </p:nvCxnSpPr>
        <p:spPr bwMode="auto">
          <a:xfrm>
            <a:off x="7824960" y="6302747"/>
            <a:ext cx="1512168" cy="0"/>
          </a:xfrm>
          <a:prstGeom prst="line">
            <a:avLst/>
          </a:prstGeom>
          <a:solidFill>
            <a:schemeClr val="accent2"/>
          </a:solidFill>
          <a:ln w="25400">
            <a:solidFill>
              <a:srgbClr val="E9573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91">
            <a:extLst>
              <a:ext uri="{FF2B5EF4-FFF2-40B4-BE49-F238E27FC236}">
                <a16:creationId xmlns:a16="http://schemas.microsoft.com/office/drawing/2014/main" id="{E0EFBDEC-F6AA-3E4F-AEBC-311C6BE71E23}"/>
              </a:ext>
            </a:extLst>
          </p:cNvPr>
          <p:cNvGrpSpPr/>
          <p:nvPr/>
        </p:nvGrpSpPr>
        <p:grpSpPr bwMode="auto">
          <a:xfrm>
            <a:off x="9361848" y="6115011"/>
            <a:ext cx="258154" cy="375473"/>
            <a:chOff x="2476728" y="2685231"/>
            <a:chExt cx="498246" cy="758808"/>
          </a:xfrm>
          <a:solidFill>
            <a:srgbClr val="E9573D"/>
          </a:solidFill>
        </p:grpSpPr>
        <p:sp>
          <p:nvSpPr>
            <p:cNvPr id="13" name="Isosceles Triangle 192">
              <a:extLst>
                <a:ext uri="{FF2B5EF4-FFF2-40B4-BE49-F238E27FC236}">
                  <a16:creationId xmlns:a16="http://schemas.microsoft.com/office/drawing/2014/main" id="{2F51AA71-2F8E-95E4-F3A9-ED8526EDE5D4}"/>
                </a:ext>
              </a:extLst>
            </p:cNvPr>
            <p:cNvSpPr/>
            <p:nvPr/>
          </p:nvSpPr>
          <p:spPr bwMode="auto">
            <a:xfrm rot="5399977">
              <a:off x="2392485" y="2861550"/>
              <a:ext cx="758808" cy="406170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93">
              <a:extLst>
                <a:ext uri="{FF2B5EF4-FFF2-40B4-BE49-F238E27FC236}">
                  <a16:creationId xmlns:a16="http://schemas.microsoft.com/office/drawing/2014/main" id="{8CF04F62-AF65-6C97-C8AA-16CF86DE7D63}"/>
                </a:ext>
              </a:extLst>
            </p:cNvPr>
            <p:cNvSpPr/>
            <p:nvPr/>
          </p:nvSpPr>
          <p:spPr bwMode="auto">
            <a:xfrm rot="5399977">
              <a:off x="2347268" y="2915523"/>
              <a:ext cx="557142" cy="298224"/>
            </a:xfrm>
            <a:prstGeom prst="triangle">
              <a:avLst>
                <a:gd name="adj" fmla="val 50000"/>
              </a:avLst>
            </a:prstGeom>
            <a:grp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449D-0F52-B4E1-56F2-458D80BBF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F1D871-E941-42A6-035A-4714FBB1899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Die drei Revolutionen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147A9-C8AA-7D59-2DD7-94139E17EC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A1A29D-9DDE-DBF7-B225-C7338AEE16A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79394A-7F7C-E5AD-3C4E-BB9E04331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6AF520B-BB4F-D4FD-3B02-D29F7F295343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 Revolution: Adaptiv &amp; kognitiv; gestern, heute, morgen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KI erklärt, begleitet, strukturiert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 descr="Ein Bild, das Statue, Kunst, Schwarzweiß enthält.&#10;&#10;KI-generierte Inhalte können fehlerhaft sein.">
            <a:extLst>
              <a:ext uri="{FF2B5EF4-FFF2-40B4-BE49-F238E27FC236}">
                <a16:creationId xmlns:a16="http://schemas.microsoft.com/office/drawing/2014/main" id="{03385A94-D805-7E18-53D4-C440781F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72130" y="2252818"/>
            <a:ext cx="6282177" cy="6282177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C83058-2F05-3865-C00E-D3ADAB45BEBB}"/>
              </a:ext>
            </a:extLst>
          </p:cNvPr>
          <p:cNvSpPr txBox="1">
            <a:spLocks/>
          </p:cNvSpPr>
          <p:nvPr/>
        </p:nvSpPr>
        <p:spPr>
          <a:xfrm>
            <a:off x="2851250" y="4085120"/>
            <a:ext cx="8208912" cy="403244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KI-Butler erklärt Verfahren, schafft Anschlussfähigkeit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KI-Butler prüft Verständlichkeit und verbessert Beiträge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KI-Butler erkennt Themen und unterstützt bei der 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Strukturierung der Argumente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KI-Butler reduziert die Gefahr von Fehlklassifikation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284C60-CD25-0FC9-676F-EF86A8466286}"/>
              </a:ext>
            </a:extLst>
          </p:cNvPr>
          <p:cNvSpPr txBox="1"/>
          <p:nvPr/>
        </p:nvSpPr>
        <p:spPr>
          <a:xfrm>
            <a:off x="2851250" y="8462987"/>
            <a:ext cx="13321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Kürzere Texte → höherer Bedarf an Struktur &amp; Qualität</a:t>
            </a:r>
          </a:p>
          <a:p>
            <a:endParaRPr lang="de-DE" sz="2800" dirty="0">
              <a:solidFill>
                <a:srgbClr val="E957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b="1" dirty="0">
                <a:solidFill>
                  <a:srgbClr val="E9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 unterstützt qualifizierte Stellungnahmen als Grundlage der Auswertung</a:t>
            </a:r>
          </a:p>
        </p:txBody>
      </p:sp>
    </p:spTree>
    <p:extLst>
      <p:ext uri="{BB962C8B-B14F-4D97-AF65-F5344CB8AC3E}">
        <p14:creationId xmlns:p14="http://schemas.microsoft.com/office/powerpoint/2010/main" val="28127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5DE25-0353-B4DF-2B60-F831D596A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Website, Webseite enthält.&#10;&#10;KI-generierte Inhalte können fehlerhaft sein.">
            <a:extLst>
              <a:ext uri="{FF2B5EF4-FFF2-40B4-BE49-F238E27FC236}">
                <a16:creationId xmlns:a16="http://schemas.microsoft.com/office/drawing/2014/main" id="{DBAF2A6B-71DC-96E5-5EFE-BD77FF27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26085" y="182067"/>
            <a:ext cx="17249698" cy="9702955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FE72A31-54B2-7C7B-CEFC-96700DBC71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Gefahr von Fehlklassifikation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68CEFA-69E4-C191-9618-A1F7D3C2E05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0D82A0-6BC7-AB15-655A-FD0B2FA8DDE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AC827D-EDB2-E9B6-E1FB-FF6315F98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DDBBE1A-D8E7-3A4F-FF1D-E7E78A6B65E9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13969552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KI basierte Auswertungen sind auf eine gute Datengrundlage angewiesen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Ist die Datengrundlage schlecht, kann KI „halluzinieren“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1ACB6-8B91-D4CA-C40B-1A6C7757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23F9BD-2BED-1638-ECE9-AC74D31AD1C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KI heißt Willkommen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35DA0B-5068-A826-A44A-BD9AEED96E8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C17A19-CB4C-2DEE-665A-C7327FAA9BA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947077-C332-2078-9329-404D7FD25D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B4A419-E959-7A43-D1CC-497415D2DCF2}"/>
              </a:ext>
            </a:extLst>
          </p:cNvPr>
          <p:cNvSpPr txBox="1">
            <a:spLocks/>
          </p:cNvSpPr>
          <p:nvPr/>
        </p:nvSpPr>
        <p:spPr>
          <a:xfrm>
            <a:off x="1915146" y="2774355"/>
            <a:ext cx="8856984" cy="6912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95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KI-Butler  führt die Bürgerinnen und Bürgern beim „Ankommen“ bspw. in das Planungsverfahren ein oder fasst zusammen, was schon diskutiert wurde: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„Soll ich Dir das Planungsverfahren zusammenfassen?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„Möchtest Du, dass ich Dir zusammenfasse, was bisher geschah ...?"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3995E2-B380-DF3F-4658-0D67B522D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56" r="15890"/>
          <a:stretch/>
        </p:blipFill>
        <p:spPr bwMode="auto">
          <a:xfrm>
            <a:off x="11420203" y="2577032"/>
            <a:ext cx="7471048" cy="62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0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F333-BE4E-25F3-8980-D5CE4236C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DBE46F-9D9D-3B8F-7AEA-A71097A673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Ein Beispiel aus einem sehr komplexen Verfahren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B8629D-4B0A-B1A0-90EC-7F14F9F848E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DF06F2-BCC3-C6F7-76BB-32FEF07645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AEE27100-6A7A-4FF7-833F-75BF89401438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BF7058-DBAC-CBCD-FC58-A4688BE82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 descr="Ein Bild, das Text, Website, Webseite, Software enthält.&#10;&#10;KI-generierte Inhalte können fehlerhaft sein.">
            <a:extLst>
              <a:ext uri="{FF2B5EF4-FFF2-40B4-BE49-F238E27FC236}">
                <a16:creationId xmlns:a16="http://schemas.microsoft.com/office/drawing/2014/main" id="{D8B45A5B-10DD-56EA-6CB5-BCDD788CF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42" y="2071752"/>
            <a:ext cx="16087623" cy="80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nutzerdefiniertes Design">
  <a:themeElements>
    <a:clrScheme name="Tetraeder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004E93"/>
      </a:accent1>
      <a:accent2>
        <a:srgbClr val="F2CB02"/>
      </a:accent2>
      <a:accent3>
        <a:srgbClr val="E9573D"/>
      </a:accent3>
      <a:accent4>
        <a:srgbClr val="3EB499"/>
      </a:accent4>
      <a:accent5>
        <a:srgbClr val="517FB0"/>
      </a:accent5>
      <a:accent6>
        <a:srgbClr val="379EC7"/>
      </a:accent6>
      <a:hlink>
        <a:srgbClr val="004E93"/>
      </a:hlink>
      <a:folHlink>
        <a:srgbClr val="004E93"/>
      </a:folHlink>
    </a:clrScheme>
    <a:fontScheme name="Tetraeder">
      <a:majorFont>
        <a:latin typeface="Poppins Medium"/>
        <a:ea typeface="Arial"/>
        <a:cs typeface="Arial"/>
      </a:majorFont>
      <a:minorFont>
        <a:latin typeface="Roboto Slab Ligh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3"/>
        </a:solidFill>
      </a:spPr>
      <a:bodyPr rtlCol="0" anchor="ctr"/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com_master" id="{07CD853C-088B-0D4F-A08E-BD767FA8ECC0}" vid="{02C83CC8-D36F-4440-98B7-75F83C8FCC5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com_master</Template>
  <TotalTime>0</TotalTime>
  <Words>830</Words>
  <Application>Microsoft Macintosh PowerPoint</Application>
  <DocSecurity>0</DocSecurity>
  <PresentationFormat>Benutzerdefiniert</PresentationFormat>
  <Paragraphs>146</Paragraphs>
  <Slides>16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Calibri</vt:lpstr>
      <vt:lpstr>Open Sans</vt:lpstr>
      <vt:lpstr>Poppins Medium</vt:lpstr>
      <vt:lpstr>Roboto Slab Light</vt:lpstr>
      <vt:lpstr>Roboto Slab SemiBold</vt:lpstr>
      <vt:lpstr>Wingdings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Saskia Schulte</dc:creator>
  <cp:keywords/>
  <dc:description/>
  <cp:lastModifiedBy>Stephan Wilforth</cp:lastModifiedBy>
  <cp:revision>17</cp:revision>
  <cp:lastPrinted>2025-12-09T09:50:07Z</cp:lastPrinted>
  <dcterms:created xsi:type="dcterms:W3CDTF">2025-02-12T14:16:04Z</dcterms:created>
  <dcterms:modified xsi:type="dcterms:W3CDTF">2025-12-17T09:56:52Z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2024-05-14T00:00:00Z</vt:filetime>
  </property>
  <property fmtid="{D5CDD505-2E9C-101B-9397-08002B2CF9AE}" pid="3" name="Creator">
    <vt:lpwstr>Adobe Illustrator 28.5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2024-05-16T00:00:00Z</vt:filetime>
  </property>
  <property fmtid="{D5CDD505-2E9C-101B-9397-08002B2CF9AE}" pid="6" name="Producer">
    <vt:lpwstr>Adobe PDF library 17.00</vt:lpwstr>
  </property>
</Properties>
</file>